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35.xml" ContentType="application/vnd.openxmlformats-officedocument.presentationml.slide+xml"/>
  <Override PartName="/ppt/slides/slide33.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4.xml" ContentType="application/vnd.openxmlformats-officedocument.presentationml.slide+xml"/>
  <Override PartName="/ppt/slides/slide29.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0.xml" ContentType="application/vnd.openxmlformats-officedocument.presentationml.slide+xml"/>
  <Override PartName="/ppt/notesSlides/notesSlide38.xml" ContentType="application/vnd.openxmlformats-officedocument.presentationml.notesSlide+xml"/>
  <Override PartName="/ppt/notesSlides/notesSlide37.xml" ContentType="application/vnd.openxmlformats-officedocument.presentationml.notesSlide+xml"/>
  <Override PartName="/ppt/slideMasters/slideMaster1.xml" ContentType="application/vnd.openxmlformats-officedocument.presentationml.slideMaster+xml"/>
  <Override PartName="/ppt/notesSlides/notesSlide35.xml" ContentType="application/vnd.openxmlformats-officedocument.presentationml.notesSlide+xml"/>
  <Override PartName="/ppt/notesSlides/notesSlide34.xml" ContentType="application/vnd.openxmlformats-officedocument.presentationml.notesSlide+xml"/>
  <Override PartName="/ppt/notesSlides/notesSlide36.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18.xml" ContentType="application/vnd.openxmlformats-officedocument.presentationml.notesSlide+xml"/>
  <Override PartName="/ppt/notesSlides/notesSlide33.xml" ContentType="application/vnd.openxmlformats-officedocument.presentationml.notesSlide+xml"/>
  <Override PartName="/ppt/notesSlides/notesSlide20.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23.xml" ContentType="application/vnd.openxmlformats-officedocument.presentationml.notesSlide+xml"/>
  <Override PartName="/ppt/notesSlides/notesSlide19.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rawing2.xml" ContentType="application/vnd.ms-office.drawingml.diagramDrawing+xml"/>
  <Override PartName="/ppt/theme/theme1.xml" ContentType="application/vnd.openxmlformats-officedocument.theme+xml"/>
  <Override PartName="/ppt/commentAuthors.xml" ContentType="application/vnd.openxmlformats-officedocument.presentationml.commentAuthors+xml"/>
  <Override PartName="/ppt/notesMasters/notesMaster1.xml" ContentType="application/vnd.openxmlformats-officedocument.presentationml.notesMaster+xml"/>
  <Override PartName="/ppt/theme/theme2.xml" ContentType="application/vnd.openxmlformats-officedocument.theme+xml"/>
  <Override PartName="/ppt/diagrams/quickStyle2.xml" ContentType="application/vnd.openxmlformats-officedocument.drawingml.diagramStyle+xml"/>
  <Override PartName="/ppt/diagrams/drawing1.xml" ContentType="application/vnd.ms-office.drawingml.diagramDrawing+xml"/>
  <Override PartName="/ppt/diagrams/colors1.xml" ContentType="application/vnd.openxmlformats-officedocument.drawingml.diagramColors+xml"/>
  <Override PartName="/ppt/diagrams/colors2.xml" ContentType="application/vnd.openxmlformats-officedocument.drawingml.diagramColors+xml"/>
  <Override PartName="/ppt/diagrams/layout1.xml" ContentType="application/vnd.openxmlformats-officedocument.drawingml.diagramLayout+xml"/>
  <Override PartName="/ppt/diagrams/quickStyle1.xml" ContentType="application/vnd.openxmlformats-officedocument.drawingml.diagramStyle+xml"/>
  <Override PartName="/ppt/diagrams/layout2.xml" ContentType="application/vnd.openxmlformats-officedocument.drawingml.diagramLayout+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61" r:id="rId2"/>
    <p:sldId id="260" r:id="rId3"/>
    <p:sldId id="262" r:id="rId4"/>
    <p:sldId id="257" r:id="rId5"/>
    <p:sldId id="258" r:id="rId6"/>
    <p:sldId id="279" r:id="rId7"/>
    <p:sldId id="280" r:id="rId8"/>
    <p:sldId id="270" r:id="rId9"/>
    <p:sldId id="333" r:id="rId10"/>
    <p:sldId id="283" r:id="rId11"/>
    <p:sldId id="266" r:id="rId12"/>
    <p:sldId id="294" r:id="rId13"/>
    <p:sldId id="282" r:id="rId14"/>
    <p:sldId id="264" r:id="rId15"/>
    <p:sldId id="269" r:id="rId16"/>
    <p:sldId id="297" r:id="rId17"/>
    <p:sldId id="332" r:id="rId18"/>
    <p:sldId id="299" r:id="rId19"/>
    <p:sldId id="326" r:id="rId20"/>
    <p:sldId id="298" r:id="rId21"/>
    <p:sldId id="327" r:id="rId22"/>
    <p:sldId id="328" r:id="rId23"/>
    <p:sldId id="320" r:id="rId24"/>
    <p:sldId id="329" r:id="rId25"/>
    <p:sldId id="323" r:id="rId26"/>
    <p:sldId id="330" r:id="rId27"/>
    <p:sldId id="309" r:id="rId28"/>
    <p:sldId id="314" r:id="rId29"/>
    <p:sldId id="310" r:id="rId30"/>
    <p:sldId id="313" r:id="rId31"/>
    <p:sldId id="316" r:id="rId32"/>
    <p:sldId id="315" r:id="rId33"/>
    <p:sldId id="345" r:id="rId34"/>
    <p:sldId id="318" r:id="rId35"/>
    <p:sldId id="317" r:id="rId36"/>
    <p:sldId id="343" r:id="rId37"/>
    <p:sldId id="344" r:id="rId38"/>
    <p:sldId id="347"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egan Olson" initials="MO" lastIdx="5" clrIdx="0"/>
  <p:cmAuthor id="1" name="Mina Manuchehri" initials="MM" lastIdx="22" clrIdx="1"/>
  <p:cmAuthor id="2" name="david" initials="d" lastIdx="4" clrIdx="2">
    <p:extLst/>
  </p:cmAuthor>
  <p:cmAuthor id="3" name="Michael Harvey" initials="MH" lastIdx="16" clrIdx="3">
    <p:extLst/>
  </p:cmAuthor>
  <p:cmAuthor id="4" name="Lukasz Czerwinski" initials="LC" lastIdx="1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324" autoAdjust="0"/>
  </p:normalViewPr>
  <p:slideViewPr>
    <p:cSldViewPr>
      <p:cViewPr varScale="1">
        <p:scale>
          <a:sx n="42" d="100"/>
          <a:sy n="42" d="100"/>
        </p:scale>
        <p:origin x="198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48"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ustomXml" Target="../customXml/item1.xml"/><Relationship Id="rId20" Type="http://schemas.openxmlformats.org/officeDocument/2006/relationships/slide" Target="slides/slide19.xml"/><Relationship Id="rId41"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735F65-EC98-4A0E-9558-4222E80D3F92}" type="doc">
      <dgm:prSet loTypeId="urn:microsoft.com/office/officeart/2005/8/layout/hList1" loCatId="list" qsTypeId="urn:microsoft.com/office/officeart/2005/8/quickstyle/simple1" qsCatId="simple" csTypeId="urn:microsoft.com/office/officeart/2005/8/colors/accent1_1" csCatId="accent1" phldr="1"/>
      <dgm:spPr/>
      <dgm:t>
        <a:bodyPr/>
        <a:lstStyle/>
        <a:p>
          <a:endParaRPr lang="en-US"/>
        </a:p>
      </dgm:t>
    </dgm:pt>
    <dgm:pt modelId="{D9D24250-FA5E-421B-8ABE-121918C7A592}">
      <dgm:prSet phldrT="[Text]" custT="1"/>
      <dgm:spPr/>
      <dgm:t>
        <a:bodyPr/>
        <a:lstStyle/>
        <a:p>
          <a:r>
            <a:rPr lang="en-US" sz="2400" b="1" cap="small" spc="100" baseline="0" dirty="0"/>
            <a:t>Standards</a:t>
          </a:r>
        </a:p>
      </dgm:t>
    </dgm:pt>
    <dgm:pt modelId="{526FF9D4-3271-4216-8A92-A3A175D16971}" type="parTrans" cxnId="{DFA1EC75-6A20-4629-8F4D-852F0063B832}">
      <dgm:prSet/>
      <dgm:spPr/>
      <dgm:t>
        <a:bodyPr/>
        <a:lstStyle/>
        <a:p>
          <a:endParaRPr lang="en-US"/>
        </a:p>
      </dgm:t>
    </dgm:pt>
    <dgm:pt modelId="{B9DE2C10-C7D1-4707-8E44-37D2AF3A1075}" type="sibTrans" cxnId="{DFA1EC75-6A20-4629-8F4D-852F0063B832}">
      <dgm:prSet/>
      <dgm:spPr/>
      <dgm:t>
        <a:bodyPr/>
        <a:lstStyle/>
        <a:p>
          <a:endParaRPr lang="en-US"/>
        </a:p>
      </dgm:t>
    </dgm:pt>
    <dgm:pt modelId="{50DB8CD1-145E-4C15-AB51-681644B095D2}">
      <dgm:prSet phldrT="[Text]"/>
      <dgm:spPr/>
      <dgm:t>
        <a:bodyPr/>
        <a:lstStyle/>
        <a:p>
          <a:pPr>
            <a:lnSpc>
              <a:spcPct val="100000"/>
            </a:lnSpc>
            <a:spcAft>
              <a:spcPts val="400"/>
            </a:spcAft>
          </a:pPr>
          <a:r>
            <a:rPr lang="en-US" b="0" dirty="0"/>
            <a:t>Voluntary Guidelines on the Responsible Governance of Tenure</a:t>
          </a:r>
        </a:p>
      </dgm:t>
    </dgm:pt>
    <dgm:pt modelId="{4E50D736-76A6-4C57-B3CE-3844A1E448E7}" type="parTrans" cxnId="{DCC6094B-48DF-4ED2-A488-5BC2FD3E537D}">
      <dgm:prSet/>
      <dgm:spPr/>
      <dgm:t>
        <a:bodyPr/>
        <a:lstStyle/>
        <a:p>
          <a:endParaRPr lang="en-US"/>
        </a:p>
      </dgm:t>
    </dgm:pt>
    <dgm:pt modelId="{EF435806-B83D-433D-B016-C624B33CF329}" type="sibTrans" cxnId="{DCC6094B-48DF-4ED2-A488-5BC2FD3E537D}">
      <dgm:prSet/>
      <dgm:spPr/>
      <dgm:t>
        <a:bodyPr/>
        <a:lstStyle/>
        <a:p>
          <a:endParaRPr lang="en-US"/>
        </a:p>
      </dgm:t>
    </dgm:pt>
    <dgm:pt modelId="{0E6BB5AD-59F8-43C7-BAF3-E2E4D7D0C79F}">
      <dgm:prSet phldrT="[Text]"/>
      <dgm:spPr/>
      <dgm:t>
        <a:bodyPr/>
        <a:lstStyle/>
        <a:p>
          <a:pPr>
            <a:lnSpc>
              <a:spcPct val="100000"/>
            </a:lnSpc>
            <a:spcAft>
              <a:spcPts val="400"/>
            </a:spcAft>
          </a:pPr>
          <a:r>
            <a:rPr lang="en-US" b="0" dirty="0"/>
            <a:t>Principles on Responsible Agricultural Investment</a:t>
          </a:r>
        </a:p>
      </dgm:t>
    </dgm:pt>
    <dgm:pt modelId="{07D5F080-58C9-4754-8A1D-7C0DABA2647E}" type="parTrans" cxnId="{F8812C9F-0B94-4C5C-9DE2-5C8BD9CF6961}">
      <dgm:prSet/>
      <dgm:spPr/>
      <dgm:t>
        <a:bodyPr/>
        <a:lstStyle/>
        <a:p>
          <a:endParaRPr lang="en-US"/>
        </a:p>
      </dgm:t>
    </dgm:pt>
    <dgm:pt modelId="{C147E9D7-D1D0-4E32-BED4-27AEBD23C964}" type="sibTrans" cxnId="{F8812C9F-0B94-4C5C-9DE2-5C8BD9CF6961}">
      <dgm:prSet/>
      <dgm:spPr/>
      <dgm:t>
        <a:bodyPr/>
        <a:lstStyle/>
        <a:p>
          <a:endParaRPr lang="en-US"/>
        </a:p>
      </dgm:t>
    </dgm:pt>
    <dgm:pt modelId="{A0B0F16A-4BF0-42E2-9554-2B8FD74A97D9}">
      <dgm:prSet phldrT="[Text]" custT="1"/>
      <dgm:spPr/>
      <dgm:t>
        <a:bodyPr/>
        <a:lstStyle/>
        <a:p>
          <a:r>
            <a:rPr lang="en-US" sz="2400" b="1" cap="small" spc="100" baseline="0" dirty="0"/>
            <a:t>Guidelines</a:t>
          </a:r>
        </a:p>
      </dgm:t>
    </dgm:pt>
    <dgm:pt modelId="{A088C7DC-F8E7-4F8E-B925-330E22DA3DB1}" type="parTrans" cxnId="{E3C6D9F9-220A-4FFD-8C10-AF9FFEE7B034}">
      <dgm:prSet/>
      <dgm:spPr/>
      <dgm:t>
        <a:bodyPr/>
        <a:lstStyle/>
        <a:p>
          <a:endParaRPr lang="en-US"/>
        </a:p>
      </dgm:t>
    </dgm:pt>
    <dgm:pt modelId="{103B7007-2F20-44BE-8076-33C9871BAC0F}" type="sibTrans" cxnId="{E3C6D9F9-220A-4FFD-8C10-AF9FFEE7B034}">
      <dgm:prSet/>
      <dgm:spPr/>
      <dgm:t>
        <a:bodyPr/>
        <a:lstStyle/>
        <a:p>
          <a:endParaRPr lang="en-US"/>
        </a:p>
      </dgm:t>
    </dgm:pt>
    <dgm:pt modelId="{71EEF937-8130-42FC-9293-71A04CB968BB}">
      <dgm:prSet phldrT="[Text]"/>
      <dgm:spPr/>
      <dgm:t>
        <a:bodyPr/>
        <a:lstStyle/>
        <a:p>
          <a:pPr>
            <a:lnSpc>
              <a:spcPct val="100000"/>
            </a:lnSpc>
            <a:spcAft>
              <a:spcPts val="400"/>
            </a:spcAft>
          </a:pPr>
          <a:r>
            <a:rPr lang="en-US" b="0" dirty="0"/>
            <a:t>New Alliance Analytical Framework</a:t>
          </a:r>
        </a:p>
      </dgm:t>
    </dgm:pt>
    <dgm:pt modelId="{7F12202B-9550-477A-989A-6C60B994A845}" type="parTrans" cxnId="{258F83F9-6A18-4A89-8612-C6090527A8AC}">
      <dgm:prSet/>
      <dgm:spPr/>
      <dgm:t>
        <a:bodyPr/>
        <a:lstStyle/>
        <a:p>
          <a:endParaRPr lang="en-US"/>
        </a:p>
      </dgm:t>
    </dgm:pt>
    <dgm:pt modelId="{A86FA649-D53C-4E24-8E56-A2F298E0C6CC}" type="sibTrans" cxnId="{258F83F9-6A18-4A89-8612-C6090527A8AC}">
      <dgm:prSet/>
      <dgm:spPr/>
      <dgm:t>
        <a:bodyPr/>
        <a:lstStyle/>
        <a:p>
          <a:endParaRPr lang="en-US"/>
        </a:p>
      </dgm:t>
    </dgm:pt>
    <dgm:pt modelId="{B6227CE2-59A8-4F8C-B4E4-FCE121D27FDE}">
      <dgm:prSet phldrT="[Text]"/>
      <dgm:spPr/>
      <dgm:t>
        <a:bodyPr/>
        <a:lstStyle/>
        <a:p>
          <a:pPr>
            <a:lnSpc>
              <a:spcPct val="100000"/>
            </a:lnSpc>
            <a:spcAft>
              <a:spcPts val="400"/>
            </a:spcAft>
          </a:pPr>
          <a:r>
            <a:rPr lang="en-US" b="0" dirty="0"/>
            <a:t>OECD-FAO Guidance</a:t>
          </a:r>
        </a:p>
      </dgm:t>
    </dgm:pt>
    <dgm:pt modelId="{08405F61-6599-473A-9366-9082428E83AA}" type="parTrans" cxnId="{59225686-9F7E-4169-AE59-A205E8DBDF01}">
      <dgm:prSet/>
      <dgm:spPr/>
      <dgm:t>
        <a:bodyPr/>
        <a:lstStyle/>
        <a:p>
          <a:endParaRPr lang="en-US"/>
        </a:p>
      </dgm:t>
    </dgm:pt>
    <dgm:pt modelId="{5C590C56-6694-466E-89B6-BA496AD01851}" type="sibTrans" cxnId="{59225686-9F7E-4169-AE59-A205E8DBDF01}">
      <dgm:prSet/>
      <dgm:spPr/>
      <dgm:t>
        <a:bodyPr/>
        <a:lstStyle/>
        <a:p>
          <a:endParaRPr lang="en-US"/>
        </a:p>
      </dgm:t>
    </dgm:pt>
    <dgm:pt modelId="{D164A346-8B83-40B5-9FBE-76E902EA7757}">
      <dgm:prSet phldrT="[Text]"/>
      <dgm:spPr/>
      <dgm:t>
        <a:bodyPr/>
        <a:lstStyle/>
        <a:p>
          <a:pPr>
            <a:lnSpc>
              <a:spcPct val="100000"/>
            </a:lnSpc>
            <a:spcAft>
              <a:spcPts val="400"/>
            </a:spcAft>
          </a:pPr>
          <a:r>
            <a:rPr lang="en-US" b="0" i="0" dirty="0"/>
            <a:t>IFC Performance Standards</a:t>
          </a:r>
        </a:p>
      </dgm:t>
    </dgm:pt>
    <dgm:pt modelId="{F8BEC62B-056B-49E2-A57F-5160A2755CC2}" type="parTrans" cxnId="{A1C867FD-C110-464A-884C-F6B1D2E2BF5C}">
      <dgm:prSet/>
      <dgm:spPr/>
      <dgm:t>
        <a:bodyPr/>
        <a:lstStyle/>
        <a:p>
          <a:endParaRPr lang="en-US"/>
        </a:p>
      </dgm:t>
    </dgm:pt>
    <dgm:pt modelId="{0B8DD8D8-8B2C-4EBF-98B0-D603A5AF0EDA}" type="sibTrans" cxnId="{A1C867FD-C110-464A-884C-F6B1D2E2BF5C}">
      <dgm:prSet/>
      <dgm:spPr/>
      <dgm:t>
        <a:bodyPr/>
        <a:lstStyle/>
        <a:p>
          <a:endParaRPr lang="en-US"/>
        </a:p>
      </dgm:t>
    </dgm:pt>
    <dgm:pt modelId="{1399B461-1E43-4443-8941-14D5790AF858}">
      <dgm:prSet phldrT="[Text]"/>
      <dgm:spPr/>
      <dgm:t>
        <a:bodyPr/>
        <a:lstStyle/>
        <a:p>
          <a:pPr>
            <a:lnSpc>
              <a:spcPct val="100000"/>
            </a:lnSpc>
            <a:spcAft>
              <a:spcPts val="400"/>
            </a:spcAft>
          </a:pPr>
          <a:r>
            <a:rPr lang="en-US" b="0" dirty="0"/>
            <a:t>Interlaken Group Guidance </a:t>
          </a:r>
        </a:p>
      </dgm:t>
    </dgm:pt>
    <dgm:pt modelId="{3A76F192-2307-48D8-ABB3-B30263093599}" type="parTrans" cxnId="{B6842C94-025C-43B6-BE1B-7645FA9A254A}">
      <dgm:prSet/>
      <dgm:spPr/>
      <dgm:t>
        <a:bodyPr/>
        <a:lstStyle/>
        <a:p>
          <a:endParaRPr lang="en-US"/>
        </a:p>
      </dgm:t>
    </dgm:pt>
    <dgm:pt modelId="{D6C25CA9-D81E-42EC-9AAE-EC761CFE3263}" type="sibTrans" cxnId="{B6842C94-025C-43B6-BE1B-7645FA9A254A}">
      <dgm:prSet/>
      <dgm:spPr/>
      <dgm:t>
        <a:bodyPr/>
        <a:lstStyle/>
        <a:p>
          <a:endParaRPr lang="en-US"/>
        </a:p>
      </dgm:t>
    </dgm:pt>
    <dgm:pt modelId="{A706F370-052B-4929-A3C6-11AE5978CA54}">
      <dgm:prSet phldrT="[Text]"/>
      <dgm:spPr/>
      <dgm:t>
        <a:bodyPr/>
        <a:lstStyle/>
        <a:p>
          <a:pPr>
            <a:lnSpc>
              <a:spcPct val="100000"/>
            </a:lnSpc>
            <a:spcAft>
              <a:spcPts val="400"/>
            </a:spcAft>
          </a:pPr>
          <a:r>
            <a:rPr lang="en-US" b="0" dirty="0"/>
            <a:t>Equator Principles III</a:t>
          </a:r>
        </a:p>
      </dgm:t>
    </dgm:pt>
    <dgm:pt modelId="{DDA59360-6684-4A06-B82A-17F975A55735}" type="parTrans" cxnId="{A3DA74A8-0EF5-4E71-8443-DAC6677DEC56}">
      <dgm:prSet/>
      <dgm:spPr/>
      <dgm:t>
        <a:bodyPr/>
        <a:lstStyle/>
        <a:p>
          <a:endParaRPr lang="en-US"/>
        </a:p>
      </dgm:t>
    </dgm:pt>
    <dgm:pt modelId="{96E5337C-0F69-4951-B509-64CCE4FCB59B}" type="sibTrans" cxnId="{A3DA74A8-0EF5-4E71-8443-DAC6677DEC56}">
      <dgm:prSet/>
      <dgm:spPr/>
      <dgm:t>
        <a:bodyPr/>
        <a:lstStyle/>
        <a:p>
          <a:endParaRPr lang="en-US"/>
        </a:p>
      </dgm:t>
    </dgm:pt>
    <dgm:pt modelId="{76898FBB-E041-4A60-BDAD-C6B36B23E537}">
      <dgm:prSet phldrT="[Text]"/>
      <dgm:spPr/>
      <dgm:t>
        <a:bodyPr/>
        <a:lstStyle/>
        <a:p>
          <a:pPr>
            <a:lnSpc>
              <a:spcPct val="100000"/>
            </a:lnSpc>
            <a:spcAft>
              <a:spcPts val="400"/>
            </a:spcAft>
          </a:pPr>
          <a:r>
            <a:rPr lang="en-US" b="0" dirty="0"/>
            <a:t>UN Guiding Principles on Business &amp; Human Rights</a:t>
          </a:r>
        </a:p>
      </dgm:t>
    </dgm:pt>
    <dgm:pt modelId="{E7449DC2-2157-4F12-A5D0-BCB7A0370EA0}" type="parTrans" cxnId="{66FA0210-0094-46BD-918E-B1261D5F0C99}">
      <dgm:prSet/>
      <dgm:spPr/>
      <dgm:t>
        <a:bodyPr/>
        <a:lstStyle/>
        <a:p>
          <a:endParaRPr lang="en-US"/>
        </a:p>
      </dgm:t>
    </dgm:pt>
    <dgm:pt modelId="{3DDDE25C-0084-4A35-A686-F57CC5F89D1A}" type="sibTrans" cxnId="{66FA0210-0094-46BD-918E-B1261D5F0C99}">
      <dgm:prSet/>
      <dgm:spPr/>
      <dgm:t>
        <a:bodyPr/>
        <a:lstStyle/>
        <a:p>
          <a:endParaRPr lang="en-US"/>
        </a:p>
      </dgm:t>
    </dgm:pt>
    <dgm:pt modelId="{F50723A9-8975-4EF1-B458-91E6D33E589E}">
      <dgm:prSet phldrT="[Text]"/>
      <dgm:spPr/>
      <dgm:t>
        <a:bodyPr/>
        <a:lstStyle/>
        <a:p>
          <a:pPr>
            <a:lnSpc>
              <a:spcPct val="100000"/>
            </a:lnSpc>
            <a:spcAft>
              <a:spcPts val="400"/>
            </a:spcAft>
          </a:pPr>
          <a:r>
            <a:rPr lang="en-US" b="0" dirty="0"/>
            <a:t>UN Global Compact</a:t>
          </a:r>
        </a:p>
      </dgm:t>
    </dgm:pt>
    <dgm:pt modelId="{88D47746-63A1-4E44-8D3C-C82128F410D0}" type="parTrans" cxnId="{69E4528F-838B-4D7E-BA27-13C266AFEB02}">
      <dgm:prSet/>
      <dgm:spPr/>
      <dgm:t>
        <a:bodyPr/>
        <a:lstStyle/>
        <a:p>
          <a:endParaRPr lang="en-US"/>
        </a:p>
      </dgm:t>
    </dgm:pt>
    <dgm:pt modelId="{0247C19C-C3F2-4BC3-9F87-5BB17984B986}" type="sibTrans" cxnId="{69E4528F-838B-4D7E-BA27-13C266AFEB02}">
      <dgm:prSet/>
      <dgm:spPr/>
      <dgm:t>
        <a:bodyPr/>
        <a:lstStyle/>
        <a:p>
          <a:endParaRPr lang="en-US"/>
        </a:p>
      </dgm:t>
    </dgm:pt>
    <dgm:pt modelId="{20FF1E0F-768C-492B-B4E4-09BA54A08CB5}">
      <dgm:prSet phldrT="[Text]"/>
      <dgm:spPr/>
      <dgm:t>
        <a:bodyPr/>
        <a:lstStyle/>
        <a:p>
          <a:pPr>
            <a:lnSpc>
              <a:spcPct val="100000"/>
            </a:lnSpc>
            <a:spcAft>
              <a:spcPts val="400"/>
            </a:spcAft>
          </a:pPr>
          <a:r>
            <a:rPr lang="en-US" b="0" dirty="0"/>
            <a:t>CFS Principles for Responsible Investment in Agricultural &amp; Food Systems</a:t>
          </a:r>
        </a:p>
      </dgm:t>
    </dgm:pt>
    <dgm:pt modelId="{3EDCD97A-97F6-4CE9-84D5-CD912D37E8A9}" type="parTrans" cxnId="{CC8F8656-0B9F-4532-8041-3B31980368B2}">
      <dgm:prSet/>
      <dgm:spPr/>
      <dgm:t>
        <a:bodyPr/>
        <a:lstStyle/>
        <a:p>
          <a:endParaRPr lang="en-US"/>
        </a:p>
      </dgm:t>
    </dgm:pt>
    <dgm:pt modelId="{2D62A30D-BD28-48F3-B922-6703208E049E}" type="sibTrans" cxnId="{CC8F8656-0B9F-4532-8041-3B31980368B2}">
      <dgm:prSet/>
      <dgm:spPr/>
      <dgm:t>
        <a:bodyPr/>
        <a:lstStyle/>
        <a:p>
          <a:endParaRPr lang="en-US"/>
        </a:p>
      </dgm:t>
    </dgm:pt>
    <dgm:pt modelId="{1D4C7D43-89FC-4B53-9688-3D15933DEFD1}">
      <dgm:prSet phldrT="[Text]"/>
      <dgm:spPr/>
      <dgm:t>
        <a:bodyPr/>
        <a:lstStyle/>
        <a:p>
          <a:pPr>
            <a:lnSpc>
              <a:spcPct val="100000"/>
            </a:lnSpc>
            <a:spcAft>
              <a:spcPts val="400"/>
            </a:spcAft>
          </a:pPr>
          <a:r>
            <a:rPr lang="en-US" b="0" dirty="0"/>
            <a:t>AU Guiding Principles on Large-Scale Land Based Investments in Africa</a:t>
          </a:r>
        </a:p>
      </dgm:t>
    </dgm:pt>
    <dgm:pt modelId="{55427CF3-3A44-48C5-9941-554DD497614D}" type="parTrans" cxnId="{CDF0950D-4520-4CDF-9339-F5F86BC01115}">
      <dgm:prSet/>
      <dgm:spPr/>
      <dgm:t>
        <a:bodyPr/>
        <a:lstStyle/>
        <a:p>
          <a:endParaRPr lang="en-US"/>
        </a:p>
      </dgm:t>
    </dgm:pt>
    <dgm:pt modelId="{791E7875-FACF-43F9-9E71-5CE30BB62A36}" type="sibTrans" cxnId="{CDF0950D-4520-4CDF-9339-F5F86BC01115}">
      <dgm:prSet/>
      <dgm:spPr/>
      <dgm:t>
        <a:bodyPr/>
        <a:lstStyle/>
        <a:p>
          <a:endParaRPr lang="en-US"/>
        </a:p>
      </dgm:t>
    </dgm:pt>
    <dgm:pt modelId="{539B303A-612A-D949-B8A9-76F22B8B07BE}">
      <dgm:prSet phldrT="[Text]"/>
      <dgm:spPr/>
      <dgm:t>
        <a:bodyPr/>
        <a:lstStyle/>
        <a:p>
          <a:pPr>
            <a:lnSpc>
              <a:spcPct val="100000"/>
            </a:lnSpc>
            <a:spcAft>
              <a:spcPts val="400"/>
            </a:spcAft>
          </a:pPr>
          <a:r>
            <a:rPr lang="en-US" b="0" dirty="0"/>
            <a:t>Commodities standards &amp; certifications</a:t>
          </a:r>
        </a:p>
      </dgm:t>
    </dgm:pt>
    <dgm:pt modelId="{2D332E5E-54C1-1A4B-92DE-25BACAFAB828}" type="parTrans" cxnId="{40A6F15A-4597-BA40-8F36-8DBBFE50414A}">
      <dgm:prSet/>
      <dgm:spPr/>
      <dgm:t>
        <a:bodyPr/>
        <a:lstStyle/>
        <a:p>
          <a:endParaRPr lang="en-US"/>
        </a:p>
      </dgm:t>
    </dgm:pt>
    <dgm:pt modelId="{BA0E83D7-233F-A647-A8EA-6BCC8645ADC5}" type="sibTrans" cxnId="{40A6F15A-4597-BA40-8F36-8DBBFE50414A}">
      <dgm:prSet/>
      <dgm:spPr/>
      <dgm:t>
        <a:bodyPr/>
        <a:lstStyle/>
        <a:p>
          <a:endParaRPr lang="en-US"/>
        </a:p>
      </dgm:t>
    </dgm:pt>
    <dgm:pt modelId="{DF03BC57-C4A5-42AB-8BD0-1CA9A52F7282}">
      <dgm:prSet phldrT="[Text]"/>
      <dgm:spPr/>
      <dgm:t>
        <a:bodyPr/>
        <a:lstStyle/>
        <a:p>
          <a:pPr>
            <a:lnSpc>
              <a:spcPct val="100000"/>
            </a:lnSpc>
            <a:spcAft>
              <a:spcPts val="400"/>
            </a:spcAft>
          </a:pPr>
          <a:r>
            <a:rPr lang="en-US" b="0" dirty="0"/>
            <a:t>USAID Operational Guidelines</a:t>
          </a:r>
        </a:p>
      </dgm:t>
    </dgm:pt>
    <dgm:pt modelId="{ABD2598C-33A1-4336-B3D0-A0F0E46A9107}" type="parTrans" cxnId="{85E661B2-86C8-4DD6-B00B-94240FE6FD50}">
      <dgm:prSet/>
      <dgm:spPr/>
      <dgm:t>
        <a:bodyPr/>
        <a:lstStyle/>
        <a:p>
          <a:endParaRPr lang="en-US"/>
        </a:p>
      </dgm:t>
    </dgm:pt>
    <dgm:pt modelId="{14DA0B0B-2DD4-49AB-AAAE-9097BB1EC004}" type="sibTrans" cxnId="{85E661B2-86C8-4DD6-B00B-94240FE6FD50}">
      <dgm:prSet/>
      <dgm:spPr/>
      <dgm:t>
        <a:bodyPr/>
        <a:lstStyle/>
        <a:p>
          <a:endParaRPr lang="en-US"/>
        </a:p>
      </dgm:t>
    </dgm:pt>
    <dgm:pt modelId="{744C58BD-4B72-CA46-B267-508EF2E9DC8A}">
      <dgm:prSet phldrT="[Text]"/>
      <dgm:spPr/>
      <dgm:t>
        <a:bodyPr/>
        <a:lstStyle/>
        <a:p>
          <a:pPr>
            <a:lnSpc>
              <a:spcPct val="100000"/>
            </a:lnSpc>
            <a:spcAft>
              <a:spcPts val="400"/>
            </a:spcAft>
          </a:pPr>
          <a:r>
            <a:rPr lang="en-US" b="0" dirty="0"/>
            <a:t>Landesa RIPL Guidebooks</a:t>
          </a:r>
        </a:p>
      </dgm:t>
    </dgm:pt>
    <dgm:pt modelId="{91537467-7E1D-BE45-827C-B381C3448F5D}" type="parTrans" cxnId="{C3A472A5-18D5-3448-850B-DD558D8FD610}">
      <dgm:prSet/>
      <dgm:spPr/>
      <dgm:t>
        <a:bodyPr/>
        <a:lstStyle/>
        <a:p>
          <a:endParaRPr lang="en-US"/>
        </a:p>
      </dgm:t>
    </dgm:pt>
    <dgm:pt modelId="{530718D6-01E1-3949-9E9B-5D9CE1F0BDA8}" type="sibTrans" cxnId="{C3A472A5-18D5-3448-850B-DD558D8FD610}">
      <dgm:prSet/>
      <dgm:spPr/>
      <dgm:t>
        <a:bodyPr/>
        <a:lstStyle/>
        <a:p>
          <a:endParaRPr lang="en-US"/>
        </a:p>
      </dgm:t>
    </dgm:pt>
    <dgm:pt modelId="{77F56498-2ED8-1243-B872-CD48233649DF}">
      <dgm:prSet phldrT="[Text]"/>
      <dgm:spPr/>
      <dgm:t>
        <a:bodyPr/>
        <a:lstStyle/>
        <a:p>
          <a:pPr>
            <a:lnSpc>
              <a:spcPct val="100000"/>
            </a:lnSpc>
            <a:spcAft>
              <a:spcPts val="400"/>
            </a:spcAft>
          </a:pPr>
          <a:r>
            <a:rPr lang="en-US" b="0" dirty="0"/>
            <a:t>FAO Technical Guides on VGGT Implementation</a:t>
          </a:r>
        </a:p>
      </dgm:t>
    </dgm:pt>
    <dgm:pt modelId="{5508FAEB-46EF-4542-8AA5-7E3866641D93}" type="parTrans" cxnId="{3EBE7ABC-7128-FC47-AB36-47E7C62FDE84}">
      <dgm:prSet/>
      <dgm:spPr/>
      <dgm:t>
        <a:bodyPr/>
        <a:lstStyle/>
        <a:p>
          <a:endParaRPr lang="en-US"/>
        </a:p>
      </dgm:t>
    </dgm:pt>
    <dgm:pt modelId="{B8A1CEEE-988D-1241-A246-6A9CA52B9D39}" type="sibTrans" cxnId="{3EBE7ABC-7128-FC47-AB36-47E7C62FDE84}">
      <dgm:prSet/>
      <dgm:spPr/>
      <dgm:t>
        <a:bodyPr/>
        <a:lstStyle/>
        <a:p>
          <a:endParaRPr lang="en-US"/>
        </a:p>
      </dgm:t>
    </dgm:pt>
    <dgm:pt modelId="{4550034E-C2F9-4066-8569-C11408F79B83}" type="pres">
      <dgm:prSet presAssocID="{CE735F65-EC98-4A0E-9558-4222E80D3F92}" presName="Name0" presStyleCnt="0">
        <dgm:presLayoutVars>
          <dgm:dir/>
          <dgm:animLvl val="lvl"/>
          <dgm:resizeHandles val="exact"/>
        </dgm:presLayoutVars>
      </dgm:prSet>
      <dgm:spPr/>
    </dgm:pt>
    <dgm:pt modelId="{AB964DC6-F5E7-44DB-B9AC-399FBB5A3D27}" type="pres">
      <dgm:prSet presAssocID="{D9D24250-FA5E-421B-8ABE-121918C7A592}" presName="composite" presStyleCnt="0"/>
      <dgm:spPr/>
    </dgm:pt>
    <dgm:pt modelId="{A4FAA7C9-2A1A-41D1-A2AE-6368C976C39A}" type="pres">
      <dgm:prSet presAssocID="{D9D24250-FA5E-421B-8ABE-121918C7A592}" presName="parTx" presStyleLbl="alignNode1" presStyleIdx="0" presStyleCnt="2">
        <dgm:presLayoutVars>
          <dgm:chMax val="0"/>
          <dgm:chPref val="0"/>
          <dgm:bulletEnabled val="1"/>
        </dgm:presLayoutVars>
      </dgm:prSet>
      <dgm:spPr/>
    </dgm:pt>
    <dgm:pt modelId="{04114C72-C8D4-4296-B12E-BB2BDB77ECF3}" type="pres">
      <dgm:prSet presAssocID="{D9D24250-FA5E-421B-8ABE-121918C7A592}" presName="desTx" presStyleLbl="alignAccFollowNode1" presStyleIdx="0" presStyleCnt="2">
        <dgm:presLayoutVars>
          <dgm:bulletEnabled val="1"/>
        </dgm:presLayoutVars>
      </dgm:prSet>
      <dgm:spPr/>
    </dgm:pt>
    <dgm:pt modelId="{591BF29B-8837-46CA-8351-3C68ACE4EE10}" type="pres">
      <dgm:prSet presAssocID="{B9DE2C10-C7D1-4707-8E44-37D2AF3A1075}" presName="space" presStyleCnt="0"/>
      <dgm:spPr/>
    </dgm:pt>
    <dgm:pt modelId="{801C56FF-03D6-4142-9257-EB6DFA66FF29}" type="pres">
      <dgm:prSet presAssocID="{A0B0F16A-4BF0-42E2-9554-2B8FD74A97D9}" presName="composite" presStyleCnt="0"/>
      <dgm:spPr/>
    </dgm:pt>
    <dgm:pt modelId="{2C9D76AA-E381-4CEE-8942-5DA3CEB8F80B}" type="pres">
      <dgm:prSet presAssocID="{A0B0F16A-4BF0-42E2-9554-2B8FD74A97D9}" presName="parTx" presStyleLbl="alignNode1" presStyleIdx="1" presStyleCnt="2" custLinFactNeighborX="-7000">
        <dgm:presLayoutVars>
          <dgm:chMax val="0"/>
          <dgm:chPref val="0"/>
          <dgm:bulletEnabled val="1"/>
        </dgm:presLayoutVars>
      </dgm:prSet>
      <dgm:spPr/>
    </dgm:pt>
    <dgm:pt modelId="{DD73CC5F-3DC0-4C2E-863A-94FD278C0D68}" type="pres">
      <dgm:prSet presAssocID="{A0B0F16A-4BF0-42E2-9554-2B8FD74A97D9}" presName="desTx" presStyleLbl="alignAccFollowNode1" presStyleIdx="1" presStyleCnt="2" custLinFactNeighborX="-7000">
        <dgm:presLayoutVars>
          <dgm:bulletEnabled val="1"/>
        </dgm:presLayoutVars>
      </dgm:prSet>
      <dgm:spPr/>
    </dgm:pt>
  </dgm:ptLst>
  <dgm:cxnLst>
    <dgm:cxn modelId="{19890D04-5A8F-48DC-A03A-3A2454223919}" type="presOf" srcId="{20FF1E0F-768C-492B-B4E4-09BA54A08CB5}" destId="{04114C72-C8D4-4296-B12E-BB2BDB77ECF3}" srcOrd="0" destOrd="2" presId="urn:microsoft.com/office/officeart/2005/8/layout/hList1"/>
    <dgm:cxn modelId="{CDF0950D-4520-4CDF-9339-F5F86BC01115}" srcId="{D9D24250-FA5E-421B-8ABE-121918C7A592}" destId="{1D4C7D43-89FC-4B53-9688-3D15933DEFD1}" srcOrd="3" destOrd="0" parTransId="{55427CF3-3A44-48C5-9941-554DD497614D}" sibTransId="{791E7875-FACF-43F9-9E71-5CE30BB62A36}"/>
    <dgm:cxn modelId="{5356C60E-7134-4EE2-8474-3161EBFB0FE3}" type="presOf" srcId="{D9D24250-FA5E-421B-8ABE-121918C7A592}" destId="{A4FAA7C9-2A1A-41D1-A2AE-6368C976C39A}" srcOrd="0" destOrd="0" presId="urn:microsoft.com/office/officeart/2005/8/layout/hList1"/>
    <dgm:cxn modelId="{66FA0210-0094-46BD-918E-B1261D5F0C99}" srcId="{D9D24250-FA5E-421B-8ABE-121918C7A592}" destId="{76898FBB-E041-4A60-BDAD-C6B36B23E537}" srcOrd="6" destOrd="0" parTransId="{E7449DC2-2157-4F12-A5D0-BCB7A0370EA0}" sibTransId="{3DDDE25C-0084-4A35-A686-F57CC5F89D1A}"/>
    <dgm:cxn modelId="{1CDB9915-FB25-4C1B-B565-300153E59335}" type="presOf" srcId="{1399B461-1E43-4443-8941-14D5790AF858}" destId="{DD73CC5F-3DC0-4C2E-863A-94FD278C0D68}" srcOrd="0" destOrd="4" presId="urn:microsoft.com/office/officeart/2005/8/layout/hList1"/>
    <dgm:cxn modelId="{573B1618-3D18-423E-924C-B27EA549E0CC}" type="presOf" srcId="{0E6BB5AD-59F8-43C7-BAF3-E2E4D7D0C79F}" destId="{04114C72-C8D4-4296-B12E-BB2BDB77ECF3}" srcOrd="0" destOrd="1" presId="urn:microsoft.com/office/officeart/2005/8/layout/hList1"/>
    <dgm:cxn modelId="{D7E59D24-16CB-43CB-895C-FEE89B700688}" type="presOf" srcId="{D164A346-8B83-40B5-9FBE-76E902EA7757}" destId="{04114C72-C8D4-4296-B12E-BB2BDB77ECF3}" srcOrd="0" destOrd="4" presId="urn:microsoft.com/office/officeart/2005/8/layout/hList1"/>
    <dgm:cxn modelId="{EE7D4C48-255F-45EE-BBD0-0EB3900D8698}" type="presOf" srcId="{50DB8CD1-145E-4C15-AB51-681644B095D2}" destId="{04114C72-C8D4-4296-B12E-BB2BDB77ECF3}" srcOrd="0" destOrd="0" presId="urn:microsoft.com/office/officeart/2005/8/layout/hList1"/>
    <dgm:cxn modelId="{DCC6094B-48DF-4ED2-A488-5BC2FD3E537D}" srcId="{D9D24250-FA5E-421B-8ABE-121918C7A592}" destId="{50DB8CD1-145E-4C15-AB51-681644B095D2}" srcOrd="0" destOrd="0" parTransId="{4E50D736-76A6-4C57-B3CE-3844A1E448E7}" sibTransId="{EF435806-B83D-433D-B016-C624B33CF329}"/>
    <dgm:cxn modelId="{21A20E6E-467E-466B-AAC0-33937AB40F69}" type="presOf" srcId="{F50723A9-8975-4EF1-B458-91E6D33E589E}" destId="{04114C72-C8D4-4296-B12E-BB2BDB77ECF3}" srcOrd="0" destOrd="7" presId="urn:microsoft.com/office/officeart/2005/8/layout/hList1"/>
    <dgm:cxn modelId="{D39FBD70-BA0D-45F9-95C7-3509E4AE2062}" type="presOf" srcId="{A706F370-052B-4929-A3C6-11AE5978CA54}" destId="{04114C72-C8D4-4296-B12E-BB2BDB77ECF3}" srcOrd="0" destOrd="5" presId="urn:microsoft.com/office/officeart/2005/8/layout/hList1"/>
    <dgm:cxn modelId="{DFA1EC75-6A20-4629-8F4D-852F0063B832}" srcId="{CE735F65-EC98-4A0E-9558-4222E80D3F92}" destId="{D9D24250-FA5E-421B-8ABE-121918C7A592}" srcOrd="0" destOrd="0" parTransId="{526FF9D4-3271-4216-8A92-A3A175D16971}" sibTransId="{B9DE2C10-C7D1-4707-8E44-37D2AF3A1075}"/>
    <dgm:cxn modelId="{CC8F8656-0B9F-4532-8041-3B31980368B2}" srcId="{D9D24250-FA5E-421B-8ABE-121918C7A592}" destId="{20FF1E0F-768C-492B-B4E4-09BA54A08CB5}" srcOrd="2" destOrd="0" parTransId="{3EDCD97A-97F6-4CE9-84D5-CD912D37E8A9}" sibTransId="{2D62A30D-BD28-48F3-B922-6703208E049E}"/>
    <dgm:cxn modelId="{40A6F15A-4597-BA40-8F36-8DBBFE50414A}" srcId="{D9D24250-FA5E-421B-8ABE-121918C7A592}" destId="{539B303A-612A-D949-B8A9-76F22B8B07BE}" srcOrd="8" destOrd="0" parTransId="{2D332E5E-54C1-1A4B-92DE-25BACAFAB828}" sibTransId="{BA0E83D7-233F-A647-A8EA-6BCC8645ADC5}"/>
    <dgm:cxn modelId="{E1ABB180-DF54-40A9-B8C6-5458CF5426B2}" type="presOf" srcId="{B6227CE2-59A8-4F8C-B4E4-FCE121D27FDE}" destId="{DD73CC5F-3DC0-4C2E-863A-94FD278C0D68}" srcOrd="0" destOrd="3" presId="urn:microsoft.com/office/officeart/2005/8/layout/hList1"/>
    <dgm:cxn modelId="{C6B8AA85-8498-47F2-B264-46B963793A0E}" type="presOf" srcId="{77F56498-2ED8-1243-B872-CD48233649DF}" destId="{DD73CC5F-3DC0-4C2E-863A-94FD278C0D68}" srcOrd="0" destOrd="2" presId="urn:microsoft.com/office/officeart/2005/8/layout/hList1"/>
    <dgm:cxn modelId="{59225686-9F7E-4169-AE59-A205E8DBDF01}" srcId="{A0B0F16A-4BF0-42E2-9554-2B8FD74A97D9}" destId="{B6227CE2-59A8-4F8C-B4E4-FCE121D27FDE}" srcOrd="3" destOrd="0" parTransId="{08405F61-6599-473A-9366-9082428E83AA}" sibTransId="{5C590C56-6694-466E-89B6-BA496AD01851}"/>
    <dgm:cxn modelId="{82A38F86-AAE7-4EED-9CB3-E6534DD3731F}" type="presOf" srcId="{539B303A-612A-D949-B8A9-76F22B8B07BE}" destId="{04114C72-C8D4-4296-B12E-BB2BDB77ECF3}" srcOrd="0" destOrd="8" presId="urn:microsoft.com/office/officeart/2005/8/layout/hList1"/>
    <dgm:cxn modelId="{6165B08A-B506-4F52-A0E6-D885D2F68F4F}" type="presOf" srcId="{CE735F65-EC98-4A0E-9558-4222E80D3F92}" destId="{4550034E-C2F9-4066-8569-C11408F79B83}" srcOrd="0" destOrd="0" presId="urn:microsoft.com/office/officeart/2005/8/layout/hList1"/>
    <dgm:cxn modelId="{69E4528F-838B-4D7E-BA27-13C266AFEB02}" srcId="{D9D24250-FA5E-421B-8ABE-121918C7A592}" destId="{F50723A9-8975-4EF1-B458-91E6D33E589E}" srcOrd="7" destOrd="0" parTransId="{88D47746-63A1-4E44-8D3C-C82128F410D0}" sibTransId="{0247C19C-C3F2-4BC3-9F87-5BB17984B986}"/>
    <dgm:cxn modelId="{B6842C94-025C-43B6-BE1B-7645FA9A254A}" srcId="{A0B0F16A-4BF0-42E2-9554-2B8FD74A97D9}" destId="{1399B461-1E43-4443-8941-14D5790AF858}" srcOrd="4" destOrd="0" parTransId="{3A76F192-2307-48D8-ABB3-B30263093599}" sibTransId="{D6C25CA9-D81E-42EC-9AAE-EC761CFE3263}"/>
    <dgm:cxn modelId="{D794459C-A912-40D6-883D-4111EA229C01}" type="presOf" srcId="{A0B0F16A-4BF0-42E2-9554-2B8FD74A97D9}" destId="{2C9D76AA-E381-4CEE-8942-5DA3CEB8F80B}" srcOrd="0" destOrd="0" presId="urn:microsoft.com/office/officeart/2005/8/layout/hList1"/>
    <dgm:cxn modelId="{F8812C9F-0B94-4C5C-9DE2-5C8BD9CF6961}" srcId="{D9D24250-FA5E-421B-8ABE-121918C7A592}" destId="{0E6BB5AD-59F8-43C7-BAF3-E2E4D7D0C79F}" srcOrd="1" destOrd="0" parTransId="{07D5F080-58C9-4754-8A1D-7C0DABA2647E}" sibTransId="{C147E9D7-D1D0-4E32-BED4-27AEBD23C964}"/>
    <dgm:cxn modelId="{C3A472A5-18D5-3448-850B-DD558D8FD610}" srcId="{A0B0F16A-4BF0-42E2-9554-2B8FD74A97D9}" destId="{744C58BD-4B72-CA46-B267-508EF2E9DC8A}" srcOrd="5" destOrd="0" parTransId="{91537467-7E1D-BE45-827C-B381C3448F5D}" sibTransId="{530718D6-01E1-3949-9E9B-5D9CE1F0BDA8}"/>
    <dgm:cxn modelId="{2C3757A6-94A5-4AAB-ABAE-CFFF8CEDA496}" type="presOf" srcId="{744C58BD-4B72-CA46-B267-508EF2E9DC8A}" destId="{DD73CC5F-3DC0-4C2E-863A-94FD278C0D68}" srcOrd="0" destOrd="5" presId="urn:microsoft.com/office/officeart/2005/8/layout/hList1"/>
    <dgm:cxn modelId="{A3DA74A8-0EF5-4E71-8443-DAC6677DEC56}" srcId="{D9D24250-FA5E-421B-8ABE-121918C7A592}" destId="{A706F370-052B-4929-A3C6-11AE5978CA54}" srcOrd="5" destOrd="0" parTransId="{DDA59360-6684-4A06-B82A-17F975A55735}" sibTransId="{96E5337C-0F69-4951-B509-64CCE4FCB59B}"/>
    <dgm:cxn modelId="{B453F8A8-2C4E-49F4-BAFC-41F130FA6449}" type="presOf" srcId="{71EEF937-8130-42FC-9293-71A04CB968BB}" destId="{DD73CC5F-3DC0-4C2E-863A-94FD278C0D68}" srcOrd="0" destOrd="0" presId="urn:microsoft.com/office/officeart/2005/8/layout/hList1"/>
    <dgm:cxn modelId="{85E661B2-86C8-4DD6-B00B-94240FE6FD50}" srcId="{A0B0F16A-4BF0-42E2-9554-2B8FD74A97D9}" destId="{DF03BC57-C4A5-42AB-8BD0-1CA9A52F7282}" srcOrd="1" destOrd="0" parTransId="{ABD2598C-33A1-4336-B3D0-A0F0E46A9107}" sibTransId="{14DA0B0B-2DD4-49AB-AAAE-9097BB1EC004}"/>
    <dgm:cxn modelId="{3EBE7ABC-7128-FC47-AB36-47E7C62FDE84}" srcId="{A0B0F16A-4BF0-42E2-9554-2B8FD74A97D9}" destId="{77F56498-2ED8-1243-B872-CD48233649DF}" srcOrd="2" destOrd="0" parTransId="{5508FAEB-46EF-4542-8AA5-7E3866641D93}" sibTransId="{B8A1CEEE-988D-1241-A246-6A9CA52B9D39}"/>
    <dgm:cxn modelId="{5D6699C1-5A3D-4E89-A0CE-DA3AD0A7D2FC}" type="presOf" srcId="{76898FBB-E041-4A60-BDAD-C6B36B23E537}" destId="{04114C72-C8D4-4296-B12E-BB2BDB77ECF3}" srcOrd="0" destOrd="6" presId="urn:microsoft.com/office/officeart/2005/8/layout/hList1"/>
    <dgm:cxn modelId="{E6F1B4DD-4234-4B09-9080-EF88B648A76F}" type="presOf" srcId="{1D4C7D43-89FC-4B53-9688-3D15933DEFD1}" destId="{04114C72-C8D4-4296-B12E-BB2BDB77ECF3}" srcOrd="0" destOrd="3" presId="urn:microsoft.com/office/officeart/2005/8/layout/hList1"/>
    <dgm:cxn modelId="{A8FEE6E0-60F2-417C-83AA-07C55D400599}" type="presOf" srcId="{DF03BC57-C4A5-42AB-8BD0-1CA9A52F7282}" destId="{DD73CC5F-3DC0-4C2E-863A-94FD278C0D68}" srcOrd="0" destOrd="1" presId="urn:microsoft.com/office/officeart/2005/8/layout/hList1"/>
    <dgm:cxn modelId="{258F83F9-6A18-4A89-8612-C6090527A8AC}" srcId="{A0B0F16A-4BF0-42E2-9554-2B8FD74A97D9}" destId="{71EEF937-8130-42FC-9293-71A04CB968BB}" srcOrd="0" destOrd="0" parTransId="{7F12202B-9550-477A-989A-6C60B994A845}" sibTransId="{A86FA649-D53C-4E24-8E56-A2F298E0C6CC}"/>
    <dgm:cxn modelId="{E3C6D9F9-220A-4FFD-8C10-AF9FFEE7B034}" srcId="{CE735F65-EC98-4A0E-9558-4222E80D3F92}" destId="{A0B0F16A-4BF0-42E2-9554-2B8FD74A97D9}" srcOrd="1" destOrd="0" parTransId="{A088C7DC-F8E7-4F8E-B925-330E22DA3DB1}" sibTransId="{103B7007-2F20-44BE-8076-33C9871BAC0F}"/>
    <dgm:cxn modelId="{A1C867FD-C110-464A-884C-F6B1D2E2BF5C}" srcId="{D9D24250-FA5E-421B-8ABE-121918C7A592}" destId="{D164A346-8B83-40B5-9FBE-76E902EA7757}" srcOrd="4" destOrd="0" parTransId="{F8BEC62B-056B-49E2-A57F-5160A2755CC2}" sibTransId="{0B8DD8D8-8B2C-4EBF-98B0-D603A5AF0EDA}"/>
    <dgm:cxn modelId="{57032D03-615F-4DBF-82C7-F6B0354195CC}" type="presParOf" srcId="{4550034E-C2F9-4066-8569-C11408F79B83}" destId="{AB964DC6-F5E7-44DB-B9AC-399FBB5A3D27}" srcOrd="0" destOrd="0" presId="urn:microsoft.com/office/officeart/2005/8/layout/hList1"/>
    <dgm:cxn modelId="{BD0C48F5-7994-438F-93FE-43EF4A76727C}" type="presParOf" srcId="{AB964DC6-F5E7-44DB-B9AC-399FBB5A3D27}" destId="{A4FAA7C9-2A1A-41D1-A2AE-6368C976C39A}" srcOrd="0" destOrd="0" presId="urn:microsoft.com/office/officeart/2005/8/layout/hList1"/>
    <dgm:cxn modelId="{714BBF15-7529-4F38-B19F-A7B0B5178E33}" type="presParOf" srcId="{AB964DC6-F5E7-44DB-B9AC-399FBB5A3D27}" destId="{04114C72-C8D4-4296-B12E-BB2BDB77ECF3}" srcOrd="1" destOrd="0" presId="urn:microsoft.com/office/officeart/2005/8/layout/hList1"/>
    <dgm:cxn modelId="{0E6AE037-F1EB-44DF-8CCD-1211226F138F}" type="presParOf" srcId="{4550034E-C2F9-4066-8569-C11408F79B83}" destId="{591BF29B-8837-46CA-8351-3C68ACE4EE10}" srcOrd="1" destOrd="0" presId="urn:microsoft.com/office/officeart/2005/8/layout/hList1"/>
    <dgm:cxn modelId="{B5B25DA3-AEFB-4F52-8B75-59DE70DBF3EE}" type="presParOf" srcId="{4550034E-C2F9-4066-8569-C11408F79B83}" destId="{801C56FF-03D6-4142-9257-EB6DFA66FF29}" srcOrd="2" destOrd="0" presId="urn:microsoft.com/office/officeart/2005/8/layout/hList1"/>
    <dgm:cxn modelId="{B48E9636-FB54-4CF2-BA01-6C9772519316}" type="presParOf" srcId="{801C56FF-03D6-4142-9257-EB6DFA66FF29}" destId="{2C9D76AA-E381-4CEE-8942-5DA3CEB8F80B}" srcOrd="0" destOrd="0" presId="urn:microsoft.com/office/officeart/2005/8/layout/hList1"/>
    <dgm:cxn modelId="{F601D7B8-7284-4F31-B671-FA2BFEB3C4CC}" type="presParOf" srcId="{801C56FF-03D6-4142-9257-EB6DFA66FF29}" destId="{DD73CC5F-3DC0-4C2E-863A-94FD278C0D68}"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DA20DE-D8A9-41CF-BE73-D406AFEAA834}" type="doc">
      <dgm:prSet loTypeId="urn:microsoft.com/office/officeart/2005/8/layout/pyramid2" loCatId="pyramid" qsTypeId="urn:microsoft.com/office/officeart/2005/8/quickstyle/simple2" qsCatId="simple" csTypeId="urn:microsoft.com/office/officeart/2005/8/colors/accent0_2" csCatId="mainScheme" phldr="1"/>
      <dgm:spPr/>
      <dgm:t>
        <a:bodyPr/>
        <a:lstStyle/>
        <a:p>
          <a:endParaRPr lang="en-US"/>
        </a:p>
      </dgm:t>
    </dgm:pt>
    <dgm:pt modelId="{27FA7F2D-E2F7-4A44-A3F8-7FC9B9868568}">
      <dgm:prSet phldrT="[Text]"/>
      <dgm:spPr/>
      <dgm:t>
        <a:bodyPr/>
        <a:lstStyle/>
        <a:p>
          <a:r>
            <a:rPr lang="en-US" dirty="0"/>
            <a:t>Prior</a:t>
          </a:r>
        </a:p>
      </dgm:t>
    </dgm:pt>
    <dgm:pt modelId="{AD0EC431-B6EA-475D-A338-FE444A97FD46}" type="parTrans" cxnId="{BFD774D7-2497-495B-AA89-C284846E2EB2}">
      <dgm:prSet/>
      <dgm:spPr/>
      <dgm:t>
        <a:bodyPr/>
        <a:lstStyle/>
        <a:p>
          <a:endParaRPr lang="en-US"/>
        </a:p>
      </dgm:t>
    </dgm:pt>
    <dgm:pt modelId="{A57BFA88-336B-4B13-8307-EBBCD792B5BE}" type="sibTrans" cxnId="{BFD774D7-2497-495B-AA89-C284846E2EB2}">
      <dgm:prSet/>
      <dgm:spPr/>
      <dgm:t>
        <a:bodyPr/>
        <a:lstStyle/>
        <a:p>
          <a:endParaRPr lang="en-US"/>
        </a:p>
      </dgm:t>
    </dgm:pt>
    <dgm:pt modelId="{C3D792B9-BA54-4BBF-A9F0-FB97A52CFA4B}">
      <dgm:prSet phldrT="[Text]"/>
      <dgm:spPr/>
      <dgm:t>
        <a:bodyPr/>
        <a:lstStyle/>
        <a:p>
          <a:r>
            <a:rPr lang="en-US" dirty="0"/>
            <a:t>Free</a:t>
          </a:r>
        </a:p>
      </dgm:t>
    </dgm:pt>
    <dgm:pt modelId="{A4F600C1-6EBF-478C-B476-2DEE1EE614E5}" type="parTrans" cxnId="{A52C0A55-2A9C-4E14-84D1-99DB1737B31F}">
      <dgm:prSet/>
      <dgm:spPr/>
      <dgm:t>
        <a:bodyPr/>
        <a:lstStyle/>
        <a:p>
          <a:endParaRPr lang="en-US"/>
        </a:p>
      </dgm:t>
    </dgm:pt>
    <dgm:pt modelId="{6183F8F7-0DEB-47AC-BB03-0C4CDAFA0D3F}" type="sibTrans" cxnId="{A52C0A55-2A9C-4E14-84D1-99DB1737B31F}">
      <dgm:prSet/>
      <dgm:spPr/>
      <dgm:t>
        <a:bodyPr/>
        <a:lstStyle/>
        <a:p>
          <a:endParaRPr lang="en-US"/>
        </a:p>
      </dgm:t>
    </dgm:pt>
    <dgm:pt modelId="{4F527C79-EFCF-47B6-A37A-38671F7AE923}">
      <dgm:prSet phldrT="[Text]"/>
      <dgm:spPr/>
      <dgm:t>
        <a:bodyPr/>
        <a:lstStyle/>
        <a:p>
          <a:r>
            <a:rPr lang="en-US" dirty="0"/>
            <a:t>Informed</a:t>
          </a:r>
        </a:p>
      </dgm:t>
    </dgm:pt>
    <dgm:pt modelId="{963887A0-1433-4A81-90C7-978EE20230D6}" type="parTrans" cxnId="{CEA356DB-3C64-47F5-A374-C3534F452886}">
      <dgm:prSet/>
      <dgm:spPr/>
      <dgm:t>
        <a:bodyPr/>
        <a:lstStyle/>
        <a:p>
          <a:endParaRPr lang="en-US"/>
        </a:p>
      </dgm:t>
    </dgm:pt>
    <dgm:pt modelId="{5D5C8C97-C0E5-4AD8-99A7-B66CD5AC1A6B}" type="sibTrans" cxnId="{CEA356DB-3C64-47F5-A374-C3534F452886}">
      <dgm:prSet/>
      <dgm:spPr/>
      <dgm:t>
        <a:bodyPr/>
        <a:lstStyle/>
        <a:p>
          <a:endParaRPr lang="en-US"/>
        </a:p>
      </dgm:t>
    </dgm:pt>
    <dgm:pt modelId="{6D0514CF-D47D-4AD8-8075-FF893070040F}">
      <dgm:prSet phldrT="[Text]"/>
      <dgm:spPr/>
      <dgm:t>
        <a:bodyPr/>
        <a:lstStyle/>
        <a:p>
          <a:r>
            <a:rPr lang="en-US" dirty="0"/>
            <a:t>Consent</a:t>
          </a:r>
        </a:p>
      </dgm:t>
    </dgm:pt>
    <dgm:pt modelId="{C810DE77-7246-4D00-BD06-B653A7FBA70E}" type="parTrans" cxnId="{CB54358F-F31B-480F-8C71-B2C687BA2638}">
      <dgm:prSet/>
      <dgm:spPr/>
      <dgm:t>
        <a:bodyPr/>
        <a:lstStyle/>
        <a:p>
          <a:endParaRPr lang="en-US"/>
        </a:p>
      </dgm:t>
    </dgm:pt>
    <dgm:pt modelId="{40A8140B-8643-4864-937D-5212BC09D519}" type="sibTrans" cxnId="{CB54358F-F31B-480F-8C71-B2C687BA2638}">
      <dgm:prSet/>
      <dgm:spPr/>
      <dgm:t>
        <a:bodyPr/>
        <a:lstStyle/>
        <a:p>
          <a:endParaRPr lang="en-US"/>
        </a:p>
      </dgm:t>
    </dgm:pt>
    <dgm:pt modelId="{19DFFC84-0F58-4756-BAE7-68B7AFDF5C66}" type="pres">
      <dgm:prSet presAssocID="{46DA20DE-D8A9-41CF-BE73-D406AFEAA834}" presName="compositeShape" presStyleCnt="0">
        <dgm:presLayoutVars>
          <dgm:dir/>
          <dgm:resizeHandles/>
        </dgm:presLayoutVars>
      </dgm:prSet>
      <dgm:spPr/>
    </dgm:pt>
    <dgm:pt modelId="{F8468204-B39B-43CB-A5D3-5C881C3A064F}" type="pres">
      <dgm:prSet presAssocID="{46DA20DE-D8A9-41CF-BE73-D406AFEAA834}" presName="pyramid" presStyleLbl="node1" presStyleIdx="0" presStyleCnt="1"/>
      <dgm:spPr/>
    </dgm:pt>
    <dgm:pt modelId="{F5DA2EF8-5390-4432-8426-C40058DC4462}" type="pres">
      <dgm:prSet presAssocID="{46DA20DE-D8A9-41CF-BE73-D406AFEAA834}" presName="theList" presStyleCnt="0"/>
      <dgm:spPr/>
    </dgm:pt>
    <dgm:pt modelId="{67DF4367-4D29-42C8-8151-7DE869432461}" type="pres">
      <dgm:prSet presAssocID="{C3D792B9-BA54-4BBF-A9F0-FB97A52CFA4B}" presName="aNode" presStyleLbl="fgAcc1" presStyleIdx="0" presStyleCnt="4">
        <dgm:presLayoutVars>
          <dgm:bulletEnabled val="1"/>
        </dgm:presLayoutVars>
      </dgm:prSet>
      <dgm:spPr/>
    </dgm:pt>
    <dgm:pt modelId="{F73547D2-21EB-43EA-A71B-CEBE057E39AC}" type="pres">
      <dgm:prSet presAssocID="{C3D792B9-BA54-4BBF-A9F0-FB97A52CFA4B}" presName="aSpace" presStyleCnt="0"/>
      <dgm:spPr/>
    </dgm:pt>
    <dgm:pt modelId="{E2BC2804-2E93-4AFD-876F-30F257788588}" type="pres">
      <dgm:prSet presAssocID="{27FA7F2D-E2F7-4A44-A3F8-7FC9B9868568}" presName="aNode" presStyleLbl="fgAcc1" presStyleIdx="1" presStyleCnt="4">
        <dgm:presLayoutVars>
          <dgm:bulletEnabled val="1"/>
        </dgm:presLayoutVars>
      </dgm:prSet>
      <dgm:spPr/>
    </dgm:pt>
    <dgm:pt modelId="{4140E286-C2AE-439F-A74E-6A8E3C38F1B5}" type="pres">
      <dgm:prSet presAssocID="{27FA7F2D-E2F7-4A44-A3F8-7FC9B9868568}" presName="aSpace" presStyleCnt="0"/>
      <dgm:spPr/>
    </dgm:pt>
    <dgm:pt modelId="{4D71EB73-DAFB-4D76-A4A4-AA3892C4E456}" type="pres">
      <dgm:prSet presAssocID="{4F527C79-EFCF-47B6-A37A-38671F7AE923}" presName="aNode" presStyleLbl="fgAcc1" presStyleIdx="2" presStyleCnt="4">
        <dgm:presLayoutVars>
          <dgm:bulletEnabled val="1"/>
        </dgm:presLayoutVars>
      </dgm:prSet>
      <dgm:spPr/>
    </dgm:pt>
    <dgm:pt modelId="{FCE39F41-97B5-4176-8C8B-F2F2B6A407FF}" type="pres">
      <dgm:prSet presAssocID="{4F527C79-EFCF-47B6-A37A-38671F7AE923}" presName="aSpace" presStyleCnt="0"/>
      <dgm:spPr/>
    </dgm:pt>
    <dgm:pt modelId="{85C85DF6-EAA3-4A42-89AA-E10F58179D64}" type="pres">
      <dgm:prSet presAssocID="{6D0514CF-D47D-4AD8-8075-FF893070040F}" presName="aNode" presStyleLbl="fgAcc1" presStyleIdx="3" presStyleCnt="4">
        <dgm:presLayoutVars>
          <dgm:bulletEnabled val="1"/>
        </dgm:presLayoutVars>
      </dgm:prSet>
      <dgm:spPr/>
    </dgm:pt>
    <dgm:pt modelId="{ACC1E1B1-82D0-43DC-B901-CEE4FC2B9150}" type="pres">
      <dgm:prSet presAssocID="{6D0514CF-D47D-4AD8-8075-FF893070040F}" presName="aSpace" presStyleCnt="0"/>
      <dgm:spPr/>
    </dgm:pt>
  </dgm:ptLst>
  <dgm:cxnLst>
    <dgm:cxn modelId="{18434502-27B3-4304-9903-E475712F2028}" type="presOf" srcId="{C3D792B9-BA54-4BBF-A9F0-FB97A52CFA4B}" destId="{67DF4367-4D29-42C8-8151-7DE869432461}" srcOrd="0" destOrd="0" presId="urn:microsoft.com/office/officeart/2005/8/layout/pyramid2"/>
    <dgm:cxn modelId="{4418CD1B-DCDB-4551-B8BC-2C42BBCC7A6F}" type="presOf" srcId="{6D0514CF-D47D-4AD8-8075-FF893070040F}" destId="{85C85DF6-EAA3-4A42-89AA-E10F58179D64}" srcOrd="0" destOrd="0" presId="urn:microsoft.com/office/officeart/2005/8/layout/pyramid2"/>
    <dgm:cxn modelId="{A52C0A55-2A9C-4E14-84D1-99DB1737B31F}" srcId="{46DA20DE-D8A9-41CF-BE73-D406AFEAA834}" destId="{C3D792B9-BA54-4BBF-A9F0-FB97A52CFA4B}" srcOrd="0" destOrd="0" parTransId="{A4F600C1-6EBF-478C-B476-2DEE1EE614E5}" sibTransId="{6183F8F7-0DEB-47AC-BB03-0C4CDAFA0D3F}"/>
    <dgm:cxn modelId="{6A3F9B83-7E91-4597-81D3-E8EB93749813}" type="presOf" srcId="{46DA20DE-D8A9-41CF-BE73-D406AFEAA834}" destId="{19DFFC84-0F58-4756-BAE7-68B7AFDF5C66}" srcOrd="0" destOrd="0" presId="urn:microsoft.com/office/officeart/2005/8/layout/pyramid2"/>
    <dgm:cxn modelId="{CB54358F-F31B-480F-8C71-B2C687BA2638}" srcId="{46DA20DE-D8A9-41CF-BE73-D406AFEAA834}" destId="{6D0514CF-D47D-4AD8-8075-FF893070040F}" srcOrd="3" destOrd="0" parTransId="{C810DE77-7246-4D00-BD06-B653A7FBA70E}" sibTransId="{40A8140B-8643-4864-937D-5212BC09D519}"/>
    <dgm:cxn modelId="{BD4C3DBD-AE33-4F9E-B3F6-CF2871C457CE}" type="presOf" srcId="{27FA7F2D-E2F7-4A44-A3F8-7FC9B9868568}" destId="{E2BC2804-2E93-4AFD-876F-30F257788588}" srcOrd="0" destOrd="0" presId="urn:microsoft.com/office/officeart/2005/8/layout/pyramid2"/>
    <dgm:cxn modelId="{BFD774D7-2497-495B-AA89-C284846E2EB2}" srcId="{46DA20DE-D8A9-41CF-BE73-D406AFEAA834}" destId="{27FA7F2D-E2F7-4A44-A3F8-7FC9B9868568}" srcOrd="1" destOrd="0" parTransId="{AD0EC431-B6EA-475D-A338-FE444A97FD46}" sibTransId="{A57BFA88-336B-4B13-8307-EBBCD792B5BE}"/>
    <dgm:cxn modelId="{CEA356DB-3C64-47F5-A374-C3534F452886}" srcId="{46DA20DE-D8A9-41CF-BE73-D406AFEAA834}" destId="{4F527C79-EFCF-47B6-A37A-38671F7AE923}" srcOrd="2" destOrd="0" parTransId="{963887A0-1433-4A81-90C7-978EE20230D6}" sibTransId="{5D5C8C97-C0E5-4AD8-99A7-B66CD5AC1A6B}"/>
    <dgm:cxn modelId="{D36CAAE8-9EBD-4A92-B6B8-D5653C7914C2}" type="presOf" srcId="{4F527C79-EFCF-47B6-A37A-38671F7AE923}" destId="{4D71EB73-DAFB-4D76-A4A4-AA3892C4E456}" srcOrd="0" destOrd="0" presId="urn:microsoft.com/office/officeart/2005/8/layout/pyramid2"/>
    <dgm:cxn modelId="{6F05E96D-FB48-4891-90AD-17C3DDAE2EEA}" type="presParOf" srcId="{19DFFC84-0F58-4756-BAE7-68B7AFDF5C66}" destId="{F8468204-B39B-43CB-A5D3-5C881C3A064F}" srcOrd="0" destOrd="0" presId="urn:microsoft.com/office/officeart/2005/8/layout/pyramid2"/>
    <dgm:cxn modelId="{714344DB-3448-495A-AFB3-152835519531}" type="presParOf" srcId="{19DFFC84-0F58-4756-BAE7-68B7AFDF5C66}" destId="{F5DA2EF8-5390-4432-8426-C40058DC4462}" srcOrd="1" destOrd="0" presId="urn:microsoft.com/office/officeart/2005/8/layout/pyramid2"/>
    <dgm:cxn modelId="{46B84736-2A82-4AD1-A1D4-28F6734FC0A4}" type="presParOf" srcId="{F5DA2EF8-5390-4432-8426-C40058DC4462}" destId="{67DF4367-4D29-42C8-8151-7DE869432461}" srcOrd="0" destOrd="0" presId="urn:microsoft.com/office/officeart/2005/8/layout/pyramid2"/>
    <dgm:cxn modelId="{E5130311-1FBC-4AA9-91EF-8A3039CF1E64}" type="presParOf" srcId="{F5DA2EF8-5390-4432-8426-C40058DC4462}" destId="{F73547D2-21EB-43EA-A71B-CEBE057E39AC}" srcOrd="1" destOrd="0" presId="urn:microsoft.com/office/officeart/2005/8/layout/pyramid2"/>
    <dgm:cxn modelId="{C825A848-E2F4-4AF9-89C2-D6AA1E627D47}" type="presParOf" srcId="{F5DA2EF8-5390-4432-8426-C40058DC4462}" destId="{E2BC2804-2E93-4AFD-876F-30F257788588}" srcOrd="2" destOrd="0" presId="urn:microsoft.com/office/officeart/2005/8/layout/pyramid2"/>
    <dgm:cxn modelId="{DEF0D80A-ECAF-4EB4-8090-CD2F70892031}" type="presParOf" srcId="{F5DA2EF8-5390-4432-8426-C40058DC4462}" destId="{4140E286-C2AE-439F-A74E-6A8E3C38F1B5}" srcOrd="3" destOrd="0" presId="urn:microsoft.com/office/officeart/2005/8/layout/pyramid2"/>
    <dgm:cxn modelId="{8A9C8545-3BC7-4067-AD97-71AE33874307}" type="presParOf" srcId="{F5DA2EF8-5390-4432-8426-C40058DC4462}" destId="{4D71EB73-DAFB-4D76-A4A4-AA3892C4E456}" srcOrd="4" destOrd="0" presId="urn:microsoft.com/office/officeart/2005/8/layout/pyramid2"/>
    <dgm:cxn modelId="{0D2812B8-5F6E-41D9-85A1-099A2518EBAE}" type="presParOf" srcId="{F5DA2EF8-5390-4432-8426-C40058DC4462}" destId="{FCE39F41-97B5-4176-8C8B-F2F2B6A407FF}" srcOrd="5" destOrd="0" presId="urn:microsoft.com/office/officeart/2005/8/layout/pyramid2"/>
    <dgm:cxn modelId="{381E28B0-CDBC-4679-80E9-D6717507861A}" type="presParOf" srcId="{F5DA2EF8-5390-4432-8426-C40058DC4462}" destId="{85C85DF6-EAA3-4A42-89AA-E10F58179D64}" srcOrd="6" destOrd="0" presId="urn:microsoft.com/office/officeart/2005/8/layout/pyramid2"/>
    <dgm:cxn modelId="{ACD352E2-1F39-4A13-BF70-8667055488F9}" type="presParOf" srcId="{F5DA2EF8-5390-4432-8426-C40058DC4462}" destId="{ACC1E1B1-82D0-43DC-B901-CEE4FC2B9150}" srcOrd="7" destOrd="0" presId="urn:microsoft.com/office/officeart/2005/8/layout/pyramid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AA7C9-2A1A-41D1-A2AE-6368C976C39A}">
      <dsp:nvSpPr>
        <dsp:cNvPr id="0" name=""/>
        <dsp:cNvSpPr/>
      </dsp:nvSpPr>
      <dsp:spPr>
        <a:xfrm>
          <a:off x="42" y="144961"/>
          <a:ext cx="4054716" cy="560367"/>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cap="small" spc="100" baseline="0" dirty="0"/>
            <a:t>Standards</a:t>
          </a:r>
        </a:p>
      </dsp:txBody>
      <dsp:txXfrm>
        <a:off x="42" y="144961"/>
        <a:ext cx="4054716" cy="560367"/>
      </dsp:txXfrm>
    </dsp:sp>
    <dsp:sp modelId="{04114C72-C8D4-4296-B12E-BB2BDB77ECF3}">
      <dsp:nvSpPr>
        <dsp:cNvPr id="0" name=""/>
        <dsp:cNvSpPr/>
      </dsp:nvSpPr>
      <dsp:spPr>
        <a:xfrm>
          <a:off x="42" y="705329"/>
          <a:ext cx="4054716" cy="4386510"/>
        </a:xfrm>
        <a:prstGeom prst="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100000"/>
            </a:lnSpc>
            <a:spcBef>
              <a:spcPct val="0"/>
            </a:spcBef>
            <a:spcAft>
              <a:spcPts val="400"/>
            </a:spcAft>
            <a:buChar char="•"/>
          </a:pPr>
          <a:r>
            <a:rPr lang="en-US" sz="1700" b="0" kern="1200" dirty="0"/>
            <a:t>Voluntary Guidelines on the Responsible Governance of Tenure</a:t>
          </a:r>
        </a:p>
        <a:p>
          <a:pPr marL="171450" lvl="1" indent="-171450" algn="l" defTabSz="755650">
            <a:lnSpc>
              <a:spcPct val="100000"/>
            </a:lnSpc>
            <a:spcBef>
              <a:spcPct val="0"/>
            </a:spcBef>
            <a:spcAft>
              <a:spcPts val="400"/>
            </a:spcAft>
            <a:buChar char="•"/>
          </a:pPr>
          <a:r>
            <a:rPr lang="en-US" sz="1700" b="0" kern="1200" dirty="0"/>
            <a:t>Principles on Responsible Agricultural Investment</a:t>
          </a:r>
        </a:p>
        <a:p>
          <a:pPr marL="171450" lvl="1" indent="-171450" algn="l" defTabSz="755650">
            <a:lnSpc>
              <a:spcPct val="100000"/>
            </a:lnSpc>
            <a:spcBef>
              <a:spcPct val="0"/>
            </a:spcBef>
            <a:spcAft>
              <a:spcPts val="400"/>
            </a:spcAft>
            <a:buChar char="•"/>
          </a:pPr>
          <a:r>
            <a:rPr lang="en-US" sz="1700" b="0" kern="1200" dirty="0"/>
            <a:t>CFS Principles for Responsible Investment in Agricultural &amp; Food Systems</a:t>
          </a:r>
        </a:p>
        <a:p>
          <a:pPr marL="171450" lvl="1" indent="-171450" algn="l" defTabSz="755650">
            <a:lnSpc>
              <a:spcPct val="100000"/>
            </a:lnSpc>
            <a:spcBef>
              <a:spcPct val="0"/>
            </a:spcBef>
            <a:spcAft>
              <a:spcPts val="400"/>
            </a:spcAft>
            <a:buChar char="•"/>
          </a:pPr>
          <a:r>
            <a:rPr lang="en-US" sz="1700" b="0" kern="1200" dirty="0"/>
            <a:t>AU Guiding Principles on Large-Scale Land Based Investments in Africa</a:t>
          </a:r>
        </a:p>
        <a:p>
          <a:pPr marL="171450" lvl="1" indent="-171450" algn="l" defTabSz="755650">
            <a:lnSpc>
              <a:spcPct val="100000"/>
            </a:lnSpc>
            <a:spcBef>
              <a:spcPct val="0"/>
            </a:spcBef>
            <a:spcAft>
              <a:spcPts val="400"/>
            </a:spcAft>
            <a:buChar char="•"/>
          </a:pPr>
          <a:r>
            <a:rPr lang="en-US" sz="1700" b="0" i="0" kern="1200" dirty="0"/>
            <a:t>IFC Performance Standards</a:t>
          </a:r>
        </a:p>
        <a:p>
          <a:pPr marL="171450" lvl="1" indent="-171450" algn="l" defTabSz="755650">
            <a:lnSpc>
              <a:spcPct val="100000"/>
            </a:lnSpc>
            <a:spcBef>
              <a:spcPct val="0"/>
            </a:spcBef>
            <a:spcAft>
              <a:spcPts val="400"/>
            </a:spcAft>
            <a:buChar char="•"/>
          </a:pPr>
          <a:r>
            <a:rPr lang="en-US" sz="1700" b="0" kern="1200" dirty="0"/>
            <a:t>Equator Principles III</a:t>
          </a:r>
        </a:p>
        <a:p>
          <a:pPr marL="171450" lvl="1" indent="-171450" algn="l" defTabSz="755650">
            <a:lnSpc>
              <a:spcPct val="100000"/>
            </a:lnSpc>
            <a:spcBef>
              <a:spcPct val="0"/>
            </a:spcBef>
            <a:spcAft>
              <a:spcPts val="400"/>
            </a:spcAft>
            <a:buChar char="•"/>
          </a:pPr>
          <a:r>
            <a:rPr lang="en-US" sz="1700" b="0" kern="1200" dirty="0"/>
            <a:t>UN Guiding Principles on Business &amp; Human Rights</a:t>
          </a:r>
        </a:p>
        <a:p>
          <a:pPr marL="171450" lvl="1" indent="-171450" algn="l" defTabSz="755650">
            <a:lnSpc>
              <a:spcPct val="100000"/>
            </a:lnSpc>
            <a:spcBef>
              <a:spcPct val="0"/>
            </a:spcBef>
            <a:spcAft>
              <a:spcPts val="400"/>
            </a:spcAft>
            <a:buChar char="•"/>
          </a:pPr>
          <a:r>
            <a:rPr lang="en-US" sz="1700" b="0" kern="1200" dirty="0"/>
            <a:t>UN Global Compact</a:t>
          </a:r>
        </a:p>
        <a:p>
          <a:pPr marL="171450" lvl="1" indent="-171450" algn="l" defTabSz="755650">
            <a:lnSpc>
              <a:spcPct val="100000"/>
            </a:lnSpc>
            <a:spcBef>
              <a:spcPct val="0"/>
            </a:spcBef>
            <a:spcAft>
              <a:spcPts val="400"/>
            </a:spcAft>
            <a:buChar char="•"/>
          </a:pPr>
          <a:r>
            <a:rPr lang="en-US" sz="1700" b="0" kern="1200" dirty="0"/>
            <a:t>Commodities standards &amp; certifications</a:t>
          </a:r>
        </a:p>
      </dsp:txBody>
      <dsp:txXfrm>
        <a:off x="42" y="705329"/>
        <a:ext cx="4054716" cy="4386510"/>
      </dsp:txXfrm>
    </dsp:sp>
    <dsp:sp modelId="{2C9D76AA-E381-4CEE-8942-5DA3CEB8F80B}">
      <dsp:nvSpPr>
        <dsp:cNvPr id="0" name=""/>
        <dsp:cNvSpPr/>
      </dsp:nvSpPr>
      <dsp:spPr>
        <a:xfrm>
          <a:off x="4338588" y="144961"/>
          <a:ext cx="4054716" cy="560367"/>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cap="small" spc="100" baseline="0" dirty="0"/>
            <a:t>Guidelines</a:t>
          </a:r>
        </a:p>
      </dsp:txBody>
      <dsp:txXfrm>
        <a:off x="4338588" y="144961"/>
        <a:ext cx="4054716" cy="560367"/>
      </dsp:txXfrm>
    </dsp:sp>
    <dsp:sp modelId="{DD73CC5F-3DC0-4C2E-863A-94FD278C0D68}">
      <dsp:nvSpPr>
        <dsp:cNvPr id="0" name=""/>
        <dsp:cNvSpPr/>
      </dsp:nvSpPr>
      <dsp:spPr>
        <a:xfrm>
          <a:off x="4338588" y="705329"/>
          <a:ext cx="4054716" cy="4386510"/>
        </a:xfrm>
        <a:prstGeom prst="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100000"/>
            </a:lnSpc>
            <a:spcBef>
              <a:spcPct val="0"/>
            </a:spcBef>
            <a:spcAft>
              <a:spcPts val="400"/>
            </a:spcAft>
            <a:buChar char="•"/>
          </a:pPr>
          <a:r>
            <a:rPr lang="en-US" sz="1700" b="0" kern="1200" dirty="0"/>
            <a:t>New Alliance Analytical Framework</a:t>
          </a:r>
        </a:p>
        <a:p>
          <a:pPr marL="171450" lvl="1" indent="-171450" algn="l" defTabSz="755650">
            <a:lnSpc>
              <a:spcPct val="100000"/>
            </a:lnSpc>
            <a:spcBef>
              <a:spcPct val="0"/>
            </a:spcBef>
            <a:spcAft>
              <a:spcPts val="400"/>
            </a:spcAft>
            <a:buChar char="•"/>
          </a:pPr>
          <a:r>
            <a:rPr lang="en-US" sz="1700" b="0" kern="1200" dirty="0"/>
            <a:t>USAID Operational Guidelines</a:t>
          </a:r>
        </a:p>
        <a:p>
          <a:pPr marL="171450" lvl="1" indent="-171450" algn="l" defTabSz="755650">
            <a:lnSpc>
              <a:spcPct val="100000"/>
            </a:lnSpc>
            <a:spcBef>
              <a:spcPct val="0"/>
            </a:spcBef>
            <a:spcAft>
              <a:spcPts val="400"/>
            </a:spcAft>
            <a:buChar char="•"/>
          </a:pPr>
          <a:r>
            <a:rPr lang="en-US" sz="1700" b="0" kern="1200" dirty="0"/>
            <a:t>FAO Technical Guides on VGGT Implementation</a:t>
          </a:r>
        </a:p>
        <a:p>
          <a:pPr marL="171450" lvl="1" indent="-171450" algn="l" defTabSz="755650">
            <a:lnSpc>
              <a:spcPct val="100000"/>
            </a:lnSpc>
            <a:spcBef>
              <a:spcPct val="0"/>
            </a:spcBef>
            <a:spcAft>
              <a:spcPts val="400"/>
            </a:spcAft>
            <a:buChar char="•"/>
          </a:pPr>
          <a:r>
            <a:rPr lang="en-US" sz="1700" b="0" kern="1200" dirty="0"/>
            <a:t>OECD-FAO Guidance</a:t>
          </a:r>
        </a:p>
        <a:p>
          <a:pPr marL="171450" lvl="1" indent="-171450" algn="l" defTabSz="755650">
            <a:lnSpc>
              <a:spcPct val="100000"/>
            </a:lnSpc>
            <a:spcBef>
              <a:spcPct val="0"/>
            </a:spcBef>
            <a:spcAft>
              <a:spcPts val="400"/>
            </a:spcAft>
            <a:buChar char="•"/>
          </a:pPr>
          <a:r>
            <a:rPr lang="en-US" sz="1700" b="0" kern="1200" dirty="0"/>
            <a:t>Interlaken Group Guidance </a:t>
          </a:r>
        </a:p>
        <a:p>
          <a:pPr marL="171450" lvl="1" indent="-171450" algn="l" defTabSz="755650">
            <a:lnSpc>
              <a:spcPct val="100000"/>
            </a:lnSpc>
            <a:spcBef>
              <a:spcPct val="0"/>
            </a:spcBef>
            <a:spcAft>
              <a:spcPts val="400"/>
            </a:spcAft>
            <a:buChar char="•"/>
          </a:pPr>
          <a:r>
            <a:rPr lang="en-US" sz="1700" b="0" kern="1200" dirty="0"/>
            <a:t>Landesa RIPL Guidebooks</a:t>
          </a:r>
        </a:p>
      </dsp:txBody>
      <dsp:txXfrm>
        <a:off x="4338588" y="705329"/>
        <a:ext cx="4054716" cy="43865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468204-B39B-43CB-A5D3-5C881C3A064F}">
      <dsp:nvSpPr>
        <dsp:cNvPr id="0" name=""/>
        <dsp:cNvSpPr/>
      </dsp:nvSpPr>
      <dsp:spPr>
        <a:xfrm>
          <a:off x="0" y="0"/>
          <a:ext cx="3578086" cy="3962400"/>
        </a:xfrm>
        <a:prstGeom prst="triangl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7DF4367-4D29-42C8-8151-7DE869432461}">
      <dsp:nvSpPr>
        <dsp:cNvPr id="0" name=""/>
        <dsp:cNvSpPr/>
      </dsp:nvSpPr>
      <dsp:spPr>
        <a:xfrm>
          <a:off x="1789043" y="396626"/>
          <a:ext cx="2325756" cy="704254"/>
        </a:xfrm>
        <a:prstGeom prst="round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Free</a:t>
          </a:r>
        </a:p>
      </dsp:txBody>
      <dsp:txXfrm>
        <a:off x="1823422" y="431005"/>
        <a:ext cx="2256998" cy="635496"/>
      </dsp:txXfrm>
    </dsp:sp>
    <dsp:sp modelId="{E2BC2804-2E93-4AFD-876F-30F257788588}">
      <dsp:nvSpPr>
        <dsp:cNvPr id="0" name=""/>
        <dsp:cNvSpPr/>
      </dsp:nvSpPr>
      <dsp:spPr>
        <a:xfrm>
          <a:off x="1789043" y="1188913"/>
          <a:ext cx="2325756" cy="704254"/>
        </a:xfrm>
        <a:prstGeom prst="round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Prior</a:t>
          </a:r>
        </a:p>
      </dsp:txBody>
      <dsp:txXfrm>
        <a:off x="1823422" y="1223292"/>
        <a:ext cx="2256998" cy="635496"/>
      </dsp:txXfrm>
    </dsp:sp>
    <dsp:sp modelId="{4D71EB73-DAFB-4D76-A4A4-AA3892C4E456}">
      <dsp:nvSpPr>
        <dsp:cNvPr id="0" name=""/>
        <dsp:cNvSpPr/>
      </dsp:nvSpPr>
      <dsp:spPr>
        <a:xfrm>
          <a:off x="1789043" y="1981200"/>
          <a:ext cx="2325756" cy="704254"/>
        </a:xfrm>
        <a:prstGeom prst="round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Informed</a:t>
          </a:r>
        </a:p>
      </dsp:txBody>
      <dsp:txXfrm>
        <a:off x="1823422" y="2015579"/>
        <a:ext cx="2256998" cy="635496"/>
      </dsp:txXfrm>
    </dsp:sp>
    <dsp:sp modelId="{85C85DF6-EAA3-4A42-89AA-E10F58179D64}">
      <dsp:nvSpPr>
        <dsp:cNvPr id="0" name=""/>
        <dsp:cNvSpPr/>
      </dsp:nvSpPr>
      <dsp:spPr>
        <a:xfrm>
          <a:off x="1789043" y="2773486"/>
          <a:ext cx="2325756" cy="704254"/>
        </a:xfrm>
        <a:prstGeom prst="round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Consent</a:t>
          </a:r>
        </a:p>
      </dsp:txBody>
      <dsp:txXfrm>
        <a:off x="1823422" y="2807865"/>
        <a:ext cx="2256998" cy="635496"/>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D496F5-DAD4-4950-A3D1-407117970514}" type="datetimeFigureOut">
              <a:rPr lang="en-US" smtClean="0"/>
              <a:t>6/7/2018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48DA63-90AA-42B7-B0C6-859D8FA4CFE4}" type="slidenum">
              <a:rPr lang="en-US" smtClean="0"/>
              <a:t>‹#›</a:t>
            </a:fld>
            <a:endParaRPr lang="en-US" dirty="0"/>
          </a:p>
        </p:txBody>
      </p:sp>
    </p:spTree>
    <p:extLst>
      <p:ext uri="{BB962C8B-B14F-4D97-AF65-F5344CB8AC3E}">
        <p14:creationId xmlns:p14="http://schemas.microsoft.com/office/powerpoint/2010/main" val="1321616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u="none" dirty="0"/>
              <a:t>Presentation</a:t>
            </a:r>
            <a:r>
              <a:rPr lang="en-US" b="1" u="none" baseline="0" dirty="0"/>
              <a:t> Explanation: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u="none" baseline="0" dirty="0"/>
          </a:p>
          <a:p>
            <a:pPr marL="0" marR="0" indent="0" algn="l" defTabSz="914400" rtl="0" eaLnBrk="1" fontAlgn="auto" latinLnBrk="0" hangingPunct="1">
              <a:lnSpc>
                <a:spcPct val="100000"/>
              </a:lnSpc>
              <a:spcBef>
                <a:spcPts val="0"/>
              </a:spcBef>
              <a:spcAft>
                <a:spcPts val="600"/>
              </a:spcAft>
              <a:buClrTx/>
              <a:buSzTx/>
              <a:buFontTx/>
              <a:buNone/>
              <a:tabLst/>
              <a:defRPr/>
            </a:pPr>
            <a:r>
              <a:rPr lang="en-US" b="0" u="none" baseline="0" dirty="0"/>
              <a:t>Each slide contains speaker’s notes to provide you or your designated presenter with detailed information to accompany each slide. However, you may decide you need to hire a third party land expert to assist in the adaptation and delivery of slides, particularly those with technical information on land.</a:t>
            </a:r>
          </a:p>
          <a:p>
            <a:pPr marL="0" marR="0" indent="0" algn="l" defTabSz="914400" rtl="0" eaLnBrk="1" fontAlgn="auto" latinLnBrk="0" hangingPunct="1">
              <a:lnSpc>
                <a:spcPct val="100000"/>
              </a:lnSpc>
              <a:spcBef>
                <a:spcPts val="0"/>
              </a:spcBef>
              <a:spcAft>
                <a:spcPts val="600"/>
              </a:spcAft>
              <a:buClrTx/>
              <a:buSzTx/>
              <a:buFontTx/>
              <a:buNone/>
              <a:tabLst/>
              <a:defRPr/>
            </a:pPr>
            <a:endParaRPr lang="en-US" b="0" u="none" baseline="0" dirty="0"/>
          </a:p>
          <a:p>
            <a:pPr marL="0" marR="0" indent="0" algn="l" defTabSz="914400" rtl="0" eaLnBrk="1" fontAlgn="auto" latinLnBrk="0" hangingPunct="1">
              <a:lnSpc>
                <a:spcPct val="100000"/>
              </a:lnSpc>
              <a:spcBef>
                <a:spcPts val="0"/>
              </a:spcBef>
              <a:spcAft>
                <a:spcPts val="600"/>
              </a:spcAft>
              <a:buClrTx/>
              <a:buSzTx/>
              <a:buFontTx/>
              <a:buNone/>
              <a:tabLst/>
              <a:defRPr/>
            </a:pPr>
            <a:r>
              <a:rPr lang="en-US" b="0" u="sng" baseline="0" dirty="0"/>
              <a:t>This presentation is divided into three modules:</a:t>
            </a:r>
          </a:p>
          <a:p>
            <a:pPr marL="171450" marR="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b="0" i="1" u="none" baseline="0" dirty="0"/>
              <a:t>Module 1 </a:t>
            </a:r>
            <a:r>
              <a:rPr lang="en-US" b="0" u="none" baseline="0" dirty="0"/>
              <a:t>presents the business case for company commitments to land rights protections. The module provides context on the role of land in emerging markets, introduces business-related risk stemming from land-related issues, and provides global and industry context.</a:t>
            </a:r>
          </a:p>
          <a:p>
            <a:pPr marL="171450" marR="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b="0" i="1" u="none" baseline="0" dirty="0"/>
              <a:t>Module 2 </a:t>
            </a:r>
            <a:r>
              <a:rPr lang="en-US" b="0" u="none" baseline="0" dirty="0"/>
              <a:t>provides an overview of land rights, common land-related issues in an investment, and best practices pertaining to land issues in an investment. This module contains technical information that may be useful for understanding issues in land &amp; commodity acquisition, supply chain management, auditing or assessing supply chain investments, etc.</a:t>
            </a:r>
          </a:p>
          <a:p>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1</a:t>
            </a:fld>
            <a:endParaRPr lang="en-US" dirty="0"/>
          </a:p>
        </p:txBody>
      </p:sp>
    </p:spTree>
    <p:extLst>
      <p:ext uri="{BB962C8B-B14F-4D97-AF65-F5344CB8AC3E}">
        <p14:creationId xmlns:p14="http://schemas.microsoft.com/office/powerpoint/2010/main" val="990002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Slide Explanation:</a:t>
            </a:r>
          </a:p>
          <a:p>
            <a:endParaRPr lang="en-US" dirty="0"/>
          </a:p>
          <a:p>
            <a:r>
              <a:rPr lang="en-US" dirty="0"/>
              <a:t>The</a:t>
            </a:r>
            <a:r>
              <a:rPr lang="en-US" baseline="0" dirty="0"/>
              <a:t> purpose of this slide is to introduce the agenda for the presentation. We have included two separate modules organized as follows:</a:t>
            </a:r>
          </a:p>
          <a:p>
            <a:pPr marL="171450" indent="-171450">
              <a:buFont typeface="Arial" panose="020B0604020202020204" pitchFamily="34" charset="0"/>
              <a:buChar char="•"/>
            </a:pPr>
            <a:r>
              <a:rPr lang="en-US" baseline="0" dirty="0"/>
              <a:t>Making the case for strong company land rights policies</a:t>
            </a:r>
          </a:p>
          <a:p>
            <a:pPr marL="171450" indent="-171450">
              <a:buFont typeface="Arial" panose="020B0604020202020204" pitchFamily="34" charset="0"/>
              <a:buChar char="•"/>
            </a:pPr>
            <a:r>
              <a:rPr lang="en-US" baseline="0" dirty="0"/>
              <a:t>More detailed overview of land rights, land rights issues, and best practices to achieve responsible investment</a:t>
            </a:r>
            <a:endParaRPr lang="en-US" dirty="0"/>
          </a:p>
          <a:p>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2</a:t>
            </a:fld>
            <a:endParaRPr lang="en-US" dirty="0"/>
          </a:p>
        </p:txBody>
      </p:sp>
    </p:spTree>
    <p:extLst>
      <p:ext uri="{BB962C8B-B14F-4D97-AF65-F5344CB8AC3E}">
        <p14:creationId xmlns:p14="http://schemas.microsoft.com/office/powerpoint/2010/main" val="3962699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Photo Credit: Megan Olson</a:t>
            </a:r>
          </a:p>
        </p:txBody>
      </p:sp>
      <p:sp>
        <p:nvSpPr>
          <p:cNvPr id="4" name="Slide Number Placeholder 3"/>
          <p:cNvSpPr>
            <a:spLocks noGrp="1"/>
          </p:cNvSpPr>
          <p:nvPr>
            <p:ph type="sldNum" sz="quarter" idx="10"/>
          </p:nvPr>
        </p:nvSpPr>
        <p:spPr/>
        <p:txBody>
          <a:bodyPr/>
          <a:lstStyle/>
          <a:p>
            <a:fld id="{2348DA63-90AA-42B7-B0C6-859D8FA4CFE4}" type="slidenum">
              <a:rPr lang="en-US" smtClean="0"/>
              <a:t>3</a:t>
            </a:fld>
            <a:endParaRPr lang="en-US" dirty="0"/>
          </a:p>
        </p:txBody>
      </p:sp>
    </p:spTree>
    <p:extLst>
      <p:ext uri="{BB962C8B-B14F-4D97-AF65-F5344CB8AC3E}">
        <p14:creationId xmlns:p14="http://schemas.microsoft.com/office/powerpoint/2010/main" val="1492587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Slide Explanation:</a:t>
            </a:r>
          </a:p>
          <a:p>
            <a:endParaRPr lang="en-US" dirty="0"/>
          </a:p>
          <a:p>
            <a:r>
              <a:rPr lang="en-US" dirty="0"/>
              <a:t>The</a:t>
            </a:r>
            <a:r>
              <a:rPr lang="en-US" baseline="0" dirty="0"/>
              <a:t> purpose of this slide is to introduce the topic of land rights in the context of land-based investment. The subsequent slides discuss the topics identified in each box in more detail.</a:t>
            </a:r>
          </a:p>
          <a:p>
            <a:endParaRPr lang="en-US" baseline="0" dirty="0"/>
          </a:p>
          <a:p>
            <a:r>
              <a:rPr lang="en-US" baseline="0" dirty="0"/>
              <a:t>We have included animations on this slide as transitions to introduce each theme; please adjust based on your preference.</a:t>
            </a: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4</a:t>
            </a:fld>
            <a:endParaRPr lang="en-US" dirty="0"/>
          </a:p>
        </p:txBody>
      </p:sp>
    </p:spTree>
    <p:extLst>
      <p:ext uri="{BB962C8B-B14F-4D97-AF65-F5344CB8AC3E}">
        <p14:creationId xmlns:p14="http://schemas.microsoft.com/office/powerpoint/2010/main" val="3439580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Speaker’s Notes: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Land is a</a:t>
            </a:r>
            <a:r>
              <a:rPr lang="en-US" baseline="0" dirty="0"/>
              <a:t> significant asset for </a:t>
            </a:r>
            <a:r>
              <a:rPr lang="en-US" dirty="0"/>
              <a:t>rural people, the state, and for private investment.</a:t>
            </a:r>
            <a:r>
              <a:rPr lang="en-US" baseline="0" dirty="0"/>
              <a:t> </a:t>
            </a:r>
            <a:r>
              <a:rPr lang="en-US" dirty="0"/>
              <a:t>Stronger rights to land have the power to reduce poverty and conflict, increase economic activity, empower women, strengthen food security, and improve environmental stewardship – for an individual, a family, a community, and an entire country. The speaker should tailor this slide to fit the conditions present in his or her country.</a:t>
            </a:r>
          </a:p>
          <a:p>
            <a:endParaRPr lang="en-US" dirty="0"/>
          </a:p>
          <a:p>
            <a:r>
              <a:rPr lang="en-US" u="sng" dirty="0"/>
              <a:t>Land</a:t>
            </a:r>
            <a:r>
              <a:rPr lang="en-US" u="sng" baseline="0" dirty="0"/>
              <a:t> provides rural communities and individual men and women with:</a:t>
            </a:r>
          </a:p>
          <a:p>
            <a:pPr marL="171450" lvl="0" indent="-171450" algn="l" defTabSz="266700">
              <a:lnSpc>
                <a:spcPct val="90000"/>
              </a:lnSpc>
              <a:spcBef>
                <a:spcPct val="0"/>
              </a:spcBef>
              <a:spcAft>
                <a:spcPct val="35000"/>
              </a:spcAft>
              <a:buFont typeface="Arial" panose="020B0604020202020204" pitchFamily="34" charset="0"/>
              <a:buChar char="•"/>
            </a:pPr>
            <a:r>
              <a:rPr lang="en-US" sz="1200" kern="1200" dirty="0">
                <a:solidFill>
                  <a:schemeClr val="tx1"/>
                </a:solidFill>
              </a:rPr>
              <a:t>Food production and security/safety net</a:t>
            </a:r>
          </a:p>
          <a:p>
            <a:pPr marL="171450" indent="-171450" defTabSz="266700">
              <a:lnSpc>
                <a:spcPct val="90000"/>
              </a:lnSpc>
              <a:spcBef>
                <a:spcPct val="0"/>
              </a:spcBef>
              <a:spcAft>
                <a:spcPct val="35000"/>
              </a:spcAft>
              <a:buFont typeface="Arial" panose="020B0604020202020204" pitchFamily="34" charset="0"/>
              <a:buChar char="•"/>
            </a:pPr>
            <a:r>
              <a:rPr lang="en-US" sz="1200" dirty="0">
                <a:solidFill>
                  <a:schemeClr val="tx1"/>
                </a:solidFill>
              </a:rPr>
              <a:t>Income and access to credit</a:t>
            </a:r>
          </a:p>
          <a:p>
            <a:pPr marL="171450" lvl="0" indent="-171450" defTabSz="266700">
              <a:lnSpc>
                <a:spcPct val="90000"/>
              </a:lnSpc>
              <a:spcBef>
                <a:spcPct val="0"/>
              </a:spcBef>
              <a:spcAft>
                <a:spcPct val="35000"/>
              </a:spcAft>
              <a:buFont typeface="Arial" panose="020B0604020202020204" pitchFamily="34" charset="0"/>
              <a:buChar char="•"/>
            </a:pPr>
            <a:r>
              <a:rPr lang="en-US" sz="1200" dirty="0">
                <a:solidFill>
                  <a:schemeClr val="tx1"/>
                </a:solidFill>
              </a:rPr>
              <a:t>Power, voice, and status</a:t>
            </a:r>
          </a:p>
          <a:p>
            <a:pPr marL="171450" lvl="0" indent="-171450" defTabSz="266700">
              <a:lnSpc>
                <a:spcPct val="90000"/>
              </a:lnSpc>
              <a:spcBef>
                <a:spcPct val="0"/>
              </a:spcBef>
              <a:spcAft>
                <a:spcPct val="35000"/>
              </a:spcAft>
              <a:buFont typeface="Arial" panose="020B0604020202020204" pitchFamily="34" charset="0"/>
              <a:buChar char="•"/>
            </a:pPr>
            <a:r>
              <a:rPr lang="en-US" sz="1200" dirty="0">
                <a:solidFill>
                  <a:schemeClr val="tx1"/>
                </a:solidFill>
              </a:rPr>
              <a:t>Identity</a:t>
            </a:r>
          </a:p>
          <a:p>
            <a:pPr marL="171450" lvl="0" indent="-171450" defTabSz="266700">
              <a:lnSpc>
                <a:spcPct val="90000"/>
              </a:lnSpc>
              <a:spcBef>
                <a:spcPct val="0"/>
              </a:spcBef>
              <a:spcAft>
                <a:spcPct val="35000"/>
              </a:spcAft>
              <a:buFont typeface="Arial" panose="020B0604020202020204" pitchFamily="34" charset="0"/>
              <a:buChar char="•"/>
            </a:pPr>
            <a:r>
              <a:rPr lang="en-US" sz="1200" dirty="0">
                <a:solidFill>
                  <a:schemeClr val="tx1"/>
                </a:solidFill>
              </a:rPr>
              <a:t>Access to government services</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u="sng" dirty="0"/>
              <a:t>Land is an</a:t>
            </a:r>
            <a:r>
              <a:rPr lang="en-US" u="sng" baseline="0" dirty="0"/>
              <a:t> important resource in the context of biodiversity conservation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u="none" baseline="0" dirty="0"/>
              <a:t>Secure property and resource rights underpin sustainable and climate-resilient natural resource management.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Land tenure security may aid in the uptake and success of climate change programming. For example, farmers with more secure land rights are more likely to plant trees, prevent soil erosion, and slow deforestation rates</a:t>
            </a:r>
          </a:p>
          <a:p>
            <a:pPr marL="171450" indent="-171450">
              <a:buFont typeface="Arial" panose="020B0604020202020204" pitchFamily="34" charset="0"/>
              <a:buChar char="•"/>
            </a:pPr>
            <a:endParaRPr lang="en-US" u="none" dirty="0"/>
          </a:p>
          <a:p>
            <a:pPr marL="0" indent="0">
              <a:buFont typeface="Arial" panose="020B0604020202020204" pitchFamily="34" charset="0"/>
              <a:buNone/>
            </a:pPr>
            <a:r>
              <a:rPr lang="en-US" u="sng" dirty="0"/>
              <a:t>Land is a state resource</a:t>
            </a:r>
          </a:p>
          <a:p>
            <a:pPr marL="171450" indent="-171450">
              <a:buFont typeface="Arial" panose="020B0604020202020204" pitchFamily="34" charset="0"/>
              <a:buChar char="•"/>
            </a:pPr>
            <a:r>
              <a:rPr lang="en-US" u="none" dirty="0"/>
              <a:t>In emerging</a:t>
            </a:r>
            <a:r>
              <a:rPr lang="en-US" u="none" baseline="0" dirty="0"/>
              <a:t> markets where a significant portion of the GDP is derived from agriculture, land serves as an important national resource to achieve country development goals and economic growth. </a:t>
            </a:r>
          </a:p>
          <a:p>
            <a:pPr marL="171450" indent="-171450">
              <a:buFont typeface="Arial" panose="020B0604020202020204" pitchFamily="34" charset="0"/>
              <a:buChar char="•"/>
            </a:pPr>
            <a:r>
              <a:rPr lang="en-US" u="none" baseline="0" dirty="0"/>
              <a:t>Land is an important national resource to source natural resources (e.g. agriculture, timber, minerals and oils), to house infrastructure works and government institutions, and for wildlife protected areas (e.g. national parks and animal sanctuaries).</a:t>
            </a:r>
            <a:endParaRPr lang="en-US" u="none" dirty="0"/>
          </a:p>
          <a:p>
            <a:pPr marL="0" indent="0">
              <a:buFont typeface="Arial" panose="020B0604020202020204" pitchFamily="34" charset="0"/>
              <a:buNone/>
            </a:pPr>
            <a:endParaRPr lang="en-US" u="sng" dirty="0"/>
          </a:p>
          <a:p>
            <a:pPr marL="0" indent="0">
              <a:buFont typeface="Arial" panose="020B0604020202020204" pitchFamily="34" charset="0"/>
              <a:buNone/>
            </a:pPr>
            <a:r>
              <a:rPr lang="en-US" u="sng" dirty="0"/>
              <a:t>Land provides investment opportunities</a:t>
            </a:r>
          </a:p>
          <a:p>
            <a:pPr marL="171450" indent="-171450">
              <a:buFont typeface="Arial" panose="020B0604020202020204" pitchFamily="34" charset="0"/>
              <a:buChar char="•"/>
            </a:pPr>
            <a:r>
              <a:rPr lang="en-US" u="none" dirty="0"/>
              <a:t>In the past decade, there has been an increase</a:t>
            </a:r>
            <a:r>
              <a:rPr lang="en-US" u="none" baseline="0" dirty="0"/>
              <a:t> in the demand for agricultural land. </a:t>
            </a:r>
            <a:r>
              <a:rPr lang="en-US" u="none" dirty="0"/>
              <a:t>Private</a:t>
            </a:r>
            <a:r>
              <a:rPr lang="en-US" u="none" baseline="0" dirty="0"/>
              <a:t> investors can purchase, lease, or access land through suppliers to source commodities, invest in infrastructure projects (such as clean energy projects or factories/plants, etc.)</a:t>
            </a:r>
          </a:p>
          <a:p>
            <a:pPr marL="171450" indent="-171450">
              <a:buFont typeface="Arial" panose="020B0604020202020204" pitchFamily="34" charset="0"/>
              <a:buChar char="•"/>
            </a:pPr>
            <a:r>
              <a:rPr lang="en-US" u="none" baseline="0" dirty="0"/>
              <a:t>[Consider referencing your country’s unique land situation and the role it plays in the local and national economy]</a:t>
            </a:r>
          </a:p>
          <a:p>
            <a:pPr marL="171450" indent="-171450">
              <a:buFont typeface="Arial" panose="020B0604020202020204" pitchFamily="34" charset="0"/>
              <a:buChar char="•"/>
            </a:pPr>
            <a:endParaRPr lang="en-US" u="none"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u="none" dirty="0"/>
              <a:t>Slide Explanation: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a:t>We have included animations on this slide as transitions to introduce each theme; please adjust based on your preference.</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u="none" dirty="0"/>
              <a:t>Image Credits: Deborah Espinosa, Landesa</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indent="0">
              <a:buFont typeface="Arial" panose="020B0604020202020204" pitchFamily="34" charset="0"/>
              <a:buNone/>
            </a:pPr>
            <a:endParaRPr lang="en-US" u="none" dirty="0"/>
          </a:p>
        </p:txBody>
      </p:sp>
      <p:sp>
        <p:nvSpPr>
          <p:cNvPr id="4" name="Slide Number Placeholder 3"/>
          <p:cNvSpPr>
            <a:spLocks noGrp="1"/>
          </p:cNvSpPr>
          <p:nvPr>
            <p:ph type="sldNum" sz="quarter" idx="10"/>
          </p:nvPr>
        </p:nvSpPr>
        <p:spPr/>
        <p:txBody>
          <a:bodyPr/>
          <a:lstStyle/>
          <a:p>
            <a:fld id="{2348DA63-90AA-42B7-B0C6-859D8FA4CFE4}" type="slidenum">
              <a:rPr lang="en-US" smtClean="0"/>
              <a:t>5</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Suggested Speaker’s Notes:</a:t>
            </a:r>
          </a:p>
          <a:p>
            <a:pPr marL="0" indent="0">
              <a:buNone/>
            </a:pPr>
            <a:endParaRPr lang="en-US" sz="120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200" b="0" i="0" u="sng" strike="noStrike" kern="1200" baseline="0" dirty="0">
                <a:solidFill>
                  <a:schemeClr val="tx1"/>
                </a:solidFill>
                <a:latin typeface="+mn-lt"/>
                <a:ea typeface="+mn-ea"/>
                <a:cs typeface="+mn-cs"/>
              </a:rPr>
              <a:t>Land-Related Investment Risk:</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 understanding of land tenure issues can be the difference between a failed investment and successful one.</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Failure to address land tenure issues in our investments can lead to social unrest.</a:t>
            </a:r>
            <a:r>
              <a:rPr lang="en-US" sz="1200" baseline="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Social unrest is </a:t>
            </a:r>
            <a:r>
              <a:rPr lang="en-US" sz="1200" b="1" dirty="0">
                <a:latin typeface="Arial" panose="020B0604020202020204" pitchFamily="34" charset="0"/>
                <a:cs typeface="Arial" panose="020B0604020202020204" pitchFamily="34" charset="0"/>
              </a:rPr>
              <a:t>not good for business</a:t>
            </a:r>
            <a:r>
              <a:rPr lang="en-US" sz="1200" b="0" dirty="0">
                <a:latin typeface="Arial" panose="020B0604020202020204" pitchFamily="34" charset="0"/>
                <a:cs typeface="Arial" panose="020B0604020202020204" pitchFamily="34" charset="0"/>
              </a:rPr>
              <a:t>, as it can</a:t>
            </a:r>
            <a:r>
              <a:rPr lang="en-US" sz="1200" dirty="0">
                <a:latin typeface="Arial" panose="020B0604020202020204" pitchFamily="34" charset="0"/>
                <a:cs typeface="Arial" panose="020B0604020202020204" pitchFamily="34" charset="0"/>
              </a:rPr>
              <a:t> lead to:</a:t>
            </a:r>
          </a:p>
          <a:p>
            <a:pPr marL="628650" lvl="1"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Disruption in construction or production – loss of cash flow and return. </a:t>
            </a:r>
          </a:p>
          <a:p>
            <a:pPr marL="628650" lvl="1"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Harassment of employees.</a:t>
            </a:r>
          </a:p>
          <a:p>
            <a:pPr marL="628650" lvl="1"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Loss of insurance coverage or credit rating risk. </a:t>
            </a:r>
          </a:p>
          <a:p>
            <a:pPr marL="628650" lvl="1"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Potential abandonment of assets.</a:t>
            </a:r>
          </a:p>
          <a:p>
            <a:pPr marL="628650" lvl="1"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Government review and/or change of perspective. </a:t>
            </a:r>
          </a:p>
          <a:p>
            <a:pPr marL="628650" lvl="1"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Poor public relations. </a:t>
            </a:r>
          </a:p>
          <a:p>
            <a:pPr marL="0" lvl="0" indent="0">
              <a:buFont typeface="Arial" panose="020B0604020202020204" pitchFamily="34" charset="0"/>
              <a:buNone/>
            </a:pP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Quote Source:</a:t>
            </a:r>
            <a:r>
              <a:rPr lang="en-US" sz="1200" baseline="0" dirty="0">
                <a:latin typeface="Arial" panose="020B0604020202020204" pitchFamily="34" charset="0"/>
                <a:cs typeface="Arial" panose="020B0604020202020204" pitchFamily="34" charset="0"/>
              </a:rPr>
              <a:t> Lou Munden, Chief Executive of The Munden Project, summarizing findings from the Munden Project’s Report </a:t>
            </a:r>
            <a:r>
              <a:rPr lang="en-US" sz="1200" b="0" i="1" u="none" strike="noStrike" kern="1200" baseline="0" dirty="0">
                <a:solidFill>
                  <a:schemeClr val="tx1"/>
                </a:solidFill>
                <a:latin typeface="+mn-lt"/>
                <a:ea typeface="+mn-ea"/>
                <a:cs typeface="+mn-cs"/>
              </a:rPr>
              <a:t>The Financial Risks of Insecure Land Tenure: An Investment View </a:t>
            </a:r>
            <a:r>
              <a:rPr lang="en-US" sz="1200" b="0" i="0" u="none" strike="noStrike" kern="1200" baseline="0" dirty="0">
                <a:solidFill>
                  <a:schemeClr val="tx1"/>
                </a:solidFill>
                <a:latin typeface="+mn-lt"/>
                <a:ea typeface="+mn-ea"/>
                <a:cs typeface="+mn-cs"/>
              </a:rPr>
              <a:t>in press release in February 2013.</a:t>
            </a:r>
            <a:endParaRPr lang="en-US" sz="1200" i="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6</a:t>
            </a:fld>
            <a:endParaRPr lang="en-US" dirty="0"/>
          </a:p>
        </p:txBody>
      </p:sp>
    </p:spTree>
    <p:extLst>
      <p:ext uri="{BB962C8B-B14F-4D97-AF65-F5344CB8AC3E}">
        <p14:creationId xmlns:p14="http://schemas.microsoft.com/office/powerpoint/2010/main" val="3830252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u="none" dirty="0"/>
              <a:t>Slide Explanation: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baseline="0" dirty="0">
                <a:solidFill>
                  <a:schemeClr val="tx1"/>
                </a:solidFill>
                <a:effectLst/>
                <a:latin typeface="+mn-lt"/>
                <a:ea typeface="+mn-ea"/>
                <a:cs typeface="+mn-cs"/>
              </a:rPr>
              <a:t>This slide not exhaustive, but rather is intended to provide an overview of underlying challenges related to land governance that can result in investment risk. More information on these issues is covered in-depth in later slides of this presentation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Suggested Speaker’s Notes:</a:t>
            </a:r>
            <a:endParaRPr lang="en-US" sz="1200" b="0" i="0" u="sng"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strike="noStrike" kern="1200" baseline="0" dirty="0">
                <a:solidFill>
                  <a:schemeClr val="tx1"/>
                </a:solidFill>
                <a:latin typeface="+mn-lt"/>
                <a:ea typeface="+mn-ea"/>
                <a:cs typeface="+mn-cs"/>
              </a:rPr>
              <a:t>Types of Land-Related Issues: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Many emerging economies lack effective governance frameworks embodying</a:t>
            </a:r>
            <a:r>
              <a:rPr lang="en-US" sz="1200" kern="1200" baseline="0" dirty="0">
                <a:solidFill>
                  <a:schemeClr val="tx1"/>
                </a:solidFill>
                <a:effectLst/>
                <a:latin typeface="+mn-lt"/>
                <a:ea typeface="+mn-ea"/>
                <a:cs typeface="+mn-cs"/>
              </a:rPr>
              <a:t> land governance </a:t>
            </a:r>
            <a:r>
              <a:rPr lang="en-US" sz="1200" kern="1200" dirty="0">
                <a:solidFill>
                  <a:schemeClr val="tx1"/>
                </a:solidFill>
                <a:effectLst/>
                <a:latin typeface="+mn-lt"/>
                <a:ea typeface="+mn-ea"/>
                <a:cs typeface="+mn-cs"/>
              </a:rPr>
              <a:t>best practices. Even if they are in place, the capacity of the government and landholding communities may be insufficient to implement them.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In a well-functioning land governance framework, for example, no sale, lease, or change to the use of a land asset occurs without notice, consultation, negotiation, and consent. Equitable and beneficial deals are the rule, and if there is a dispute or breach of an agreement, judicial and administrative remedies are available and accessible.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dirty="0">
                <a:solidFill>
                  <a:schemeClr val="tx1"/>
                </a:solidFill>
                <a:effectLst/>
                <a:latin typeface="+mn-lt"/>
                <a:ea typeface="+mn-ea"/>
                <a:cs typeface="+mn-cs"/>
              </a:rPr>
              <a:t>Examples of land</a:t>
            </a:r>
            <a:r>
              <a:rPr lang="en-US" sz="1200" u="none" kern="1200" baseline="0" dirty="0">
                <a:solidFill>
                  <a:schemeClr val="tx1"/>
                </a:solidFill>
                <a:effectLst/>
                <a:latin typeface="+mn-lt"/>
                <a:ea typeface="+mn-ea"/>
                <a:cs typeface="+mn-cs"/>
              </a:rPr>
              <a:t> governance challenges include:</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Underdeveloped or lacking national land policies, laws, </a:t>
            </a:r>
            <a:r>
              <a:rPr lang="en-US" sz="2400" b="0" dirty="0">
                <a:solidFill>
                  <a:srgbClr val="355121"/>
                </a:solidFill>
              </a:rPr>
              <a:t>and regulations </a:t>
            </a:r>
            <a:r>
              <a:rPr lang="en-US" sz="2400" b="0" dirty="0">
                <a:solidFill>
                  <a:srgbClr val="FF0000"/>
                </a:solidFill>
              </a:rPr>
              <a:t>to cover equitable purchase and lease</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Capacity challenges that</a:t>
            </a:r>
            <a:r>
              <a:rPr lang="en-US" sz="2400" dirty="0">
                <a:solidFill>
                  <a:srgbClr val="FF0000"/>
                </a:solidFill>
              </a:rPr>
              <a:t> </a:t>
            </a:r>
            <a:r>
              <a:rPr lang="en-US" sz="2400" dirty="0">
                <a:solidFill>
                  <a:srgbClr val="355121"/>
                </a:solidFill>
              </a:rPr>
              <a:t>limit governance framework implementation</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History of problematic</a:t>
            </a:r>
            <a:r>
              <a:rPr lang="en-US" sz="2400" dirty="0">
                <a:solidFill>
                  <a:srgbClr val="FF0000"/>
                </a:solidFill>
              </a:rPr>
              <a:t> </a:t>
            </a:r>
            <a:r>
              <a:rPr lang="en-US" sz="2400" dirty="0">
                <a:solidFill>
                  <a:srgbClr val="355121"/>
                </a:solidFill>
              </a:rPr>
              <a:t>expropriation</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Prevalence of informal rights - Insufficient legal and regulatory safeguards for protecting customary rights</a:t>
            </a:r>
            <a:r>
              <a:rPr lang="en-US" sz="2400" baseline="0" dirty="0">
                <a:solidFill>
                  <a:srgbClr val="355121"/>
                </a:solidFill>
              </a:rPr>
              <a:t> h</a:t>
            </a:r>
            <a:r>
              <a:rPr lang="en-US" sz="2400" dirty="0">
                <a:solidFill>
                  <a:srgbClr val="355121"/>
                </a:solidFill>
              </a:rPr>
              <a:t>olders, particularly women and vulnerable</a:t>
            </a:r>
            <a:r>
              <a:rPr lang="en-US" sz="2400" baseline="0" dirty="0">
                <a:solidFill>
                  <a:srgbClr val="355121"/>
                </a:solidFill>
              </a:rPr>
              <a:t> groups. Lack of standardization and documentation of customary rules from community to community. </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Corruption and self-dealing</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Coordination and information gaps</a:t>
            </a:r>
          </a:p>
          <a:p>
            <a:pPr marL="457200" lvl="1" indent="0" defTabSz="977900">
              <a:lnSpc>
                <a:spcPct val="90000"/>
              </a:lnSpc>
              <a:spcBef>
                <a:spcPts val="600"/>
              </a:spcBef>
              <a:spcAft>
                <a:spcPct val="35000"/>
              </a:spcAft>
              <a:buFont typeface="Arial" panose="020B0604020202020204" pitchFamily="34" charset="0"/>
              <a:buNone/>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u="sng" kern="1200" dirty="0">
                <a:solidFill>
                  <a:schemeClr val="tx1"/>
                </a:solidFill>
                <a:effectLst/>
                <a:latin typeface="+mn-lt"/>
                <a:ea typeface="+mn-ea"/>
                <a:cs typeface="+mn-cs"/>
              </a:rPr>
              <a:t>These governance</a:t>
            </a:r>
            <a:r>
              <a:rPr lang="en-US" sz="1200" u="sng" kern="1200" baseline="0" dirty="0">
                <a:solidFill>
                  <a:schemeClr val="tx1"/>
                </a:solidFill>
                <a:effectLst/>
                <a:latin typeface="+mn-lt"/>
                <a:ea typeface="+mn-ea"/>
                <a:cs typeface="+mn-cs"/>
              </a:rPr>
              <a:t> gaps can result in a variety of land issues for an investment: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Land issues can occur during the course of a land acquisition and can even be inherited from predecessor’s past actions when acquiring existing landholdings. Any inherited land issues are commonly referred to as </a:t>
            </a:r>
            <a:r>
              <a:rPr lang="en-US" sz="1200" i="1" kern="1200" baseline="0" dirty="0">
                <a:solidFill>
                  <a:schemeClr val="tx1"/>
                </a:solidFill>
                <a:effectLst/>
                <a:latin typeface="+mn-lt"/>
                <a:ea typeface="+mn-ea"/>
                <a:cs typeface="+mn-cs"/>
              </a:rPr>
              <a:t>“legacy issues”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baseline="0" dirty="0">
                <a:solidFill>
                  <a:schemeClr val="tx1"/>
                </a:solidFill>
                <a:effectLst/>
                <a:latin typeface="+mn-lt"/>
                <a:ea typeface="+mn-ea"/>
                <a:cs typeface="+mn-cs"/>
              </a:rPr>
              <a:t>Land issues can impact a business without direct land holdings but that procures from suppliers that hold land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Land issues can arise from actions contrary to national legislation. However, actions can be legal per national standards but not in keeping with international best practices.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Frequent missteps in an investment include: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Failure to identify all of the land users, include those of women and those who hold informal rights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Lack of consultation with and/or consent by community members, especially women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Inadequate compensation and/or distribution of benefits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Poorly assessed/mitigated environmental and social impacts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Poor investment monitoring, communication, and continued engagement.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These missteps often result in a failure to obtain and/or maintain social license. </a:t>
            </a:r>
            <a:r>
              <a:rPr lang="en-US" sz="1200" i="1" kern="1200" baseline="0" dirty="0">
                <a:solidFill>
                  <a:schemeClr val="tx1"/>
                </a:solidFill>
                <a:effectLst/>
                <a:latin typeface="+mn-lt"/>
                <a:ea typeface="+mn-ea"/>
                <a:cs typeface="+mn-cs"/>
              </a:rPr>
              <a:t>Social license to Operate </a:t>
            </a:r>
            <a:r>
              <a:rPr lang="en-US" sz="1200" kern="1200" dirty="0">
                <a:solidFill>
                  <a:schemeClr val="tx1"/>
                </a:solidFill>
                <a:effectLst/>
                <a:latin typeface="+mn-lt"/>
                <a:ea typeface="+mn-ea"/>
                <a:cs typeface="+mn-cs"/>
              </a:rPr>
              <a:t>can be defined as the measure of trust and confidence society has in a business to behave in a legitimate, transparent, accountable, and socially acceptable way.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7</a:t>
            </a:fld>
            <a:endParaRPr lang="en-US" dirty="0"/>
          </a:p>
        </p:txBody>
      </p:sp>
    </p:spTree>
    <p:extLst>
      <p:ext uri="{BB962C8B-B14F-4D97-AF65-F5344CB8AC3E}">
        <p14:creationId xmlns:p14="http://schemas.microsoft.com/office/powerpoint/2010/main" val="3830252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u="none" dirty="0"/>
              <a:t>Slide Explanation:</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GB" b="0" dirty="0">
                <a:solidFill>
                  <a:schemeClr val="tx2"/>
                </a:solidFill>
              </a:rPr>
              <a:t>Understanding and addressing land issues makes good business sense.</a:t>
            </a:r>
            <a:r>
              <a:rPr lang="en-GB" b="0" baseline="0" dirty="0">
                <a:solidFill>
                  <a:schemeClr val="tx2"/>
                </a:solidFill>
              </a:rPr>
              <a:t> </a:t>
            </a:r>
            <a:r>
              <a:rPr lang="en-US" dirty="0"/>
              <a:t>The purpose of this slide is</a:t>
            </a:r>
            <a:r>
              <a:rPr lang="en-US" baseline="0" dirty="0"/>
              <a:t> to highlight case examples of business risk. Tailor cases appropriately to your country’s circumstances and include relevant examples from your country’s experience as appropriate.</a:t>
            </a:r>
          </a:p>
          <a:p>
            <a:endParaRPr lang="en-US" baseline="0" dirty="0"/>
          </a:p>
          <a:p>
            <a:r>
              <a:rPr lang="en-US" baseline="0" dirty="0"/>
              <a:t>Some examples by region include:</a:t>
            </a:r>
          </a:p>
          <a:p>
            <a:endParaRPr lang="en-US" u="sng" baseline="0" dirty="0"/>
          </a:p>
          <a:p>
            <a:r>
              <a:rPr lang="en-US" u="sng" baseline="0" dirty="0"/>
              <a:t>Asia</a:t>
            </a:r>
          </a:p>
          <a:p>
            <a:pPr marL="171450" indent="-171450">
              <a:buFont typeface="Arial" panose="020B0604020202020204" pitchFamily="34" charset="0"/>
              <a:buChar char="•"/>
            </a:pPr>
            <a:r>
              <a:rPr lang="en-US" u="none" baseline="0" dirty="0"/>
              <a:t>In an oil palm plantation in Indonesia, an Indonesian company obtained land from the government that was claimed by indigenous communities. The company eventually sold that land to a British government investor, which came under harsh criticism from the British public and the NGO community. Years of public pressure, combined with the investor’s failure to implement a cooperative farming scheme, forced it to abandon the project. </a:t>
            </a:r>
          </a:p>
          <a:p>
            <a:pPr marL="171450" indent="-171450">
              <a:buFont typeface="Arial" panose="020B0604020202020204" pitchFamily="34" charset="0"/>
              <a:buChar char="•"/>
            </a:pPr>
            <a:r>
              <a:rPr lang="en-US" u="none" baseline="0" dirty="0"/>
              <a:t>To protect its coal mining concession in Indonesia, a Korean company enlisted the help of a local non-state militia to suppress protests from villagers claiming customary rights over the land. The villagers responded first by obtaining a court ruling in their favor, and then enlisted their own local militia to establish a blockade, barring the company from accessing the land. </a:t>
            </a:r>
            <a:r>
              <a:rPr lang="en-US" i="1" u="none" baseline="0" dirty="0"/>
              <a:t>See</a:t>
            </a:r>
            <a:r>
              <a:rPr lang="en-US" u="none" baseline="0" dirty="0"/>
              <a:t> Rosanne </a:t>
            </a:r>
            <a:r>
              <a:rPr lang="en-US" u="none" baseline="0" dirty="0" err="1"/>
              <a:t>Rutton</a:t>
            </a:r>
            <a:r>
              <a:rPr lang="en-US" u="none" baseline="0" dirty="0"/>
              <a:t>, et al., </a:t>
            </a:r>
            <a:r>
              <a:rPr lang="en-US" i="1" u="none" baseline="0" dirty="0"/>
              <a:t>Smallholder Bargaining Power in Large–Scale Land Deals: A Relational Perspective </a:t>
            </a:r>
            <a:r>
              <a:rPr lang="en-US" i="0" u="none" baseline="0" dirty="0"/>
              <a:t>(2017).</a:t>
            </a:r>
            <a:endParaRPr lang="en-US" u="none" baseline="0" dirty="0"/>
          </a:p>
          <a:p>
            <a:endParaRPr lang="en-US" u="sng" baseline="0" dirty="0"/>
          </a:p>
          <a:p>
            <a:r>
              <a:rPr lang="en-US" u="sng" baseline="0" dirty="0"/>
              <a:t>Africa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latin typeface="+mn-lt"/>
                <a:ea typeface="+mn-ea"/>
                <a:cs typeface="Arial" panose="020B0604020202020204" pitchFamily="34" charset="0"/>
              </a:rPr>
              <a:t>A 2014 analysis found that “a major, world-class mining project with capital expenditure of between US$3-5 billion will suffer roughly US$20 million per week of delayed production in Net Present Value terms due to land tenure issues.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In a sugar cane operation in southeast Africa, community members encroached on land legally leased by the operator. Community members claimed the former operator (who granted the lease rights to the current operator) did not compensate all land rights holders and users and that the compensation was inadequate. Claimants occupied the disputed land, preventing the operator from accessing the land. A court case resulted in a ruling in the operator’s favor, which was rejected by claimants.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u="sng" baseline="0" dirty="0"/>
          </a:p>
          <a:p>
            <a:r>
              <a:rPr lang="en-US" u="sng" baseline="0" dirty="0"/>
              <a:t>Latin America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An investor abandoned a hydro electric plant in Chile due to failure to address land rights of indigenous  peoples. Losses exceeded</a:t>
            </a:r>
            <a:r>
              <a:rPr lang="en-US" sz="1200" baseline="0" dirty="0"/>
              <a:t> </a:t>
            </a:r>
            <a:r>
              <a:rPr lang="en-US" sz="1200" dirty="0"/>
              <a:t>USD75M and scrapped plans to invest more than USD1B in the country. </a:t>
            </a:r>
            <a:r>
              <a:rPr lang="en-US" sz="1200" i="1" dirty="0"/>
              <a:t>See</a:t>
            </a:r>
            <a:r>
              <a:rPr lang="en-US" sz="1200" dirty="0"/>
              <a:t> The </a:t>
            </a:r>
            <a:r>
              <a:rPr lang="en-US" sz="1200" dirty="0" err="1"/>
              <a:t>Munden</a:t>
            </a:r>
            <a:r>
              <a:rPr lang="en-US" sz="1200" dirty="0"/>
              <a:t> Project, </a:t>
            </a:r>
            <a:r>
              <a:rPr lang="en-US" sz="1200" i="1" dirty="0"/>
              <a:t>The Financial Risks of Insecure Land Tenure:</a:t>
            </a:r>
            <a:r>
              <a:rPr lang="en-US" sz="1200" i="1" baseline="0" dirty="0"/>
              <a:t> An Investment View </a:t>
            </a:r>
            <a:r>
              <a:rPr lang="en-US" sz="1200" i="0" baseline="0" dirty="0"/>
              <a:t>25-27 </a:t>
            </a:r>
            <a:r>
              <a:rPr lang="en-US" sz="1200" i="1" baseline="0" dirty="0"/>
              <a:t>(</a:t>
            </a:r>
            <a:r>
              <a:rPr lang="en-US" sz="1200" i="0" baseline="0" dirty="0"/>
              <a:t>2012)</a:t>
            </a:r>
            <a:r>
              <a:rPr lang="en-US" sz="1200" dirty="0"/>
              <a:t>.</a:t>
            </a:r>
          </a:p>
          <a:p>
            <a:pPr marL="171450" indent="-171450">
              <a:buFont typeface="Arial" panose="020B0604020202020204" pitchFamily="34" charset="0"/>
              <a:buChar char="•"/>
            </a:pPr>
            <a:endParaRPr lang="en-US" u="sng" dirty="0"/>
          </a:p>
          <a:p>
            <a:pPr marL="171450" indent="-171450">
              <a:buFont typeface="Arial" panose="020B0604020202020204" pitchFamily="34" charset="0"/>
              <a:buChar char="•"/>
            </a:pPr>
            <a:endParaRPr lang="en-US" u="sng" dirty="0"/>
          </a:p>
          <a:p>
            <a:pPr marL="171450" indent="-171450">
              <a:buFont typeface="Arial" panose="020B0604020202020204" pitchFamily="34" charset="0"/>
              <a:buChar char="•"/>
            </a:pPr>
            <a:r>
              <a:rPr lang="en-US" u="none" dirty="0"/>
              <a:t>Photo Credit: David Bledsoe</a:t>
            </a:r>
          </a:p>
        </p:txBody>
      </p:sp>
      <p:sp>
        <p:nvSpPr>
          <p:cNvPr id="4" name="Slide Number Placeholder 3"/>
          <p:cNvSpPr>
            <a:spLocks noGrp="1"/>
          </p:cNvSpPr>
          <p:nvPr>
            <p:ph type="sldNum" sz="quarter" idx="10"/>
          </p:nvPr>
        </p:nvSpPr>
        <p:spPr/>
        <p:txBody>
          <a:bodyPr/>
          <a:lstStyle/>
          <a:p>
            <a:fld id="{2348DA63-90AA-42B7-B0C6-859D8FA4CFE4}" type="slidenum">
              <a:rPr lang="en-US" smtClean="0"/>
              <a:t>8</a:t>
            </a:fld>
            <a:endParaRPr lang="en-US" dirty="0"/>
          </a:p>
        </p:txBody>
      </p:sp>
    </p:spTree>
    <p:extLst>
      <p:ext uri="{BB962C8B-B14F-4D97-AF65-F5344CB8AC3E}">
        <p14:creationId xmlns:p14="http://schemas.microsoft.com/office/powerpoint/2010/main" val="3830252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b="1" dirty="0"/>
              <a:t>Suggested Speaker’s Notes:</a:t>
            </a:r>
          </a:p>
          <a:p>
            <a:pPr>
              <a:spcAft>
                <a:spcPts val="1200"/>
              </a:spcAft>
            </a:pPr>
            <a:endParaRPr lang="en-US" b="0" dirty="0"/>
          </a:p>
          <a:p>
            <a:pPr marL="171450" indent="-171450">
              <a:spcAft>
                <a:spcPts val="1200"/>
              </a:spcAft>
              <a:buFont typeface="Arial" panose="020B0604020202020204" pitchFamily="34" charset="0"/>
              <a:buChar char="•"/>
            </a:pPr>
            <a:r>
              <a:rPr lang="en-US" b="0" baseline="0" dirty="0"/>
              <a:t>Investors’ operations need to comply with national law. In some instances, there may be gaps in national laws. This means that </a:t>
            </a:r>
            <a:r>
              <a:rPr lang="en-US" sz="1200" b="0" kern="1200" dirty="0">
                <a:solidFill>
                  <a:schemeClr val="tx1"/>
                </a:solidFill>
                <a:effectLst/>
                <a:latin typeface="+mn-lt"/>
                <a:ea typeface="+mn-ea"/>
                <a:cs typeface="+mn-cs"/>
              </a:rPr>
              <a:t>it is possible for something to be </a:t>
            </a:r>
            <a:r>
              <a:rPr lang="en-US" sz="1200" b="1" kern="1200" dirty="0">
                <a:solidFill>
                  <a:schemeClr val="tx1"/>
                </a:solidFill>
                <a:effectLst/>
                <a:latin typeface="+mn-lt"/>
                <a:ea typeface="+mn-ea"/>
                <a:cs typeface="+mn-cs"/>
              </a:rPr>
              <a:t>legal under domestic laws and policies, but unjust under international best practices</a:t>
            </a:r>
            <a:r>
              <a:rPr lang="en-US" sz="1200" b="0" kern="1200" dirty="0">
                <a:solidFill>
                  <a:schemeClr val="tx1"/>
                </a:solidFill>
                <a:effectLst/>
                <a:latin typeface="+mn-lt"/>
                <a:ea typeface="+mn-ea"/>
                <a:cs typeface="+mn-cs"/>
              </a:rPr>
              <a:t>. Businesses</a:t>
            </a:r>
            <a:r>
              <a:rPr lang="en-US" sz="1200" b="0" kern="1200" baseline="0" dirty="0">
                <a:solidFill>
                  <a:schemeClr val="tx1"/>
                </a:solidFill>
                <a:effectLst/>
                <a:latin typeface="+mn-lt"/>
                <a:ea typeface="+mn-ea"/>
                <a:cs typeface="+mn-cs"/>
              </a:rPr>
              <a:t> must therefore look beyond national legal frameworks to international standards, as well as established industry standards.</a:t>
            </a:r>
            <a:endParaRPr lang="en-US" sz="1200" b="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200" i="0" dirty="0">
                <a:solidFill>
                  <a:srgbClr val="355121"/>
                </a:solidFill>
              </a:rPr>
              <a:t>Respect for the land rights of individuals and communities is considered </a:t>
            </a:r>
            <a:r>
              <a:rPr lang="en-US" sz="1200" b="1" i="0" dirty="0">
                <a:solidFill>
                  <a:srgbClr val="355121"/>
                </a:solidFill>
              </a:rPr>
              <a:t>international best practice </a:t>
            </a:r>
            <a:r>
              <a:rPr lang="en-US" sz="1200" i="0" dirty="0">
                <a:solidFill>
                  <a:srgbClr val="355121"/>
                </a:solidFill>
              </a:rPr>
              <a:t>and is an </a:t>
            </a:r>
            <a:r>
              <a:rPr lang="en-US" sz="1200" b="1" i="0" dirty="0">
                <a:solidFill>
                  <a:srgbClr val="355121"/>
                </a:solidFill>
              </a:rPr>
              <a:t>established industry standard </a:t>
            </a:r>
            <a:r>
              <a:rPr lang="en-US" sz="1200" i="0" dirty="0">
                <a:solidFill>
                  <a:srgbClr val="355121"/>
                </a:solidFill>
              </a:rPr>
              <a:t>for a growing number of companies. Both investors and government officials should strive to achieve these internationally recognized best practices.</a:t>
            </a:r>
          </a:p>
        </p:txBody>
      </p:sp>
      <p:sp>
        <p:nvSpPr>
          <p:cNvPr id="4" name="Slide Number Placeholder 3"/>
          <p:cNvSpPr>
            <a:spLocks noGrp="1"/>
          </p:cNvSpPr>
          <p:nvPr>
            <p:ph type="sldNum" sz="quarter" idx="10"/>
          </p:nvPr>
        </p:nvSpPr>
        <p:spPr/>
        <p:txBody>
          <a:bodyPr/>
          <a:lstStyle/>
          <a:p>
            <a:fld id="{2348DA63-90AA-42B7-B0C6-859D8FA4CFE4}" type="slidenum">
              <a:rPr lang="en-US" smtClean="0"/>
              <a:t>9</a:t>
            </a:fld>
            <a:endParaRPr lang="en-US" dirty="0"/>
          </a:p>
        </p:txBody>
      </p:sp>
    </p:spTree>
    <p:extLst>
      <p:ext uri="{BB962C8B-B14F-4D97-AF65-F5344CB8AC3E}">
        <p14:creationId xmlns:p14="http://schemas.microsoft.com/office/powerpoint/2010/main" val="3929126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b="1" dirty="0"/>
              <a:t>Suggested Speaker’s Notes:</a:t>
            </a:r>
          </a:p>
          <a:p>
            <a:pPr marL="171450" marR="0"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lang="en-US" sz="1200" b="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Key elements of</a:t>
            </a:r>
            <a:r>
              <a:rPr lang="en-US" sz="1200" b="0" kern="1200" baseline="0" dirty="0">
                <a:solidFill>
                  <a:schemeClr val="tx1"/>
                </a:solidFill>
                <a:effectLst/>
                <a:latin typeface="+mn-lt"/>
                <a:ea typeface="+mn-ea"/>
                <a:cs typeface="+mn-cs"/>
              </a:rPr>
              <a:t> </a:t>
            </a:r>
            <a:r>
              <a:rPr lang="en-US" sz="1200" b="1" kern="1200" baseline="0" dirty="0">
                <a:solidFill>
                  <a:schemeClr val="tx1"/>
                </a:solidFill>
                <a:effectLst/>
                <a:latin typeface="+mn-lt"/>
                <a:ea typeface="+mn-ea"/>
                <a:cs typeface="+mn-cs"/>
              </a:rPr>
              <a:t>international best practice </a:t>
            </a:r>
            <a:r>
              <a:rPr lang="en-US" sz="1200" b="0" kern="1200" baseline="0" dirty="0">
                <a:solidFill>
                  <a:schemeClr val="tx1"/>
                </a:solidFill>
                <a:effectLst/>
                <a:latin typeface="+mn-lt"/>
                <a:ea typeface="+mn-ea"/>
                <a:cs typeface="+mn-cs"/>
              </a:rPr>
              <a:t>affirmed in standards such as those shown here are:</a:t>
            </a:r>
          </a:p>
          <a:p>
            <a:pPr marL="628650" marR="0" lvl="1"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200" dirty="0">
                <a:solidFill>
                  <a:srgbClr val="355121"/>
                </a:solidFill>
              </a:rPr>
              <a:t>Recognize and respect tenure rights</a:t>
            </a:r>
          </a:p>
          <a:p>
            <a:pPr marL="628650" marR="0" lvl="1"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200" dirty="0">
                <a:solidFill>
                  <a:srgbClr val="355121"/>
                </a:solidFill>
              </a:rPr>
              <a:t>Assess and mitigate impacts</a:t>
            </a:r>
          </a:p>
          <a:p>
            <a:pPr marL="628650" marR="0" lvl="1"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200" b="0" dirty="0">
                <a:solidFill>
                  <a:srgbClr val="355121"/>
                </a:solidFill>
              </a:rPr>
              <a:t>Ensure adequate participation, consultation, &amp; negotiation that reaches women and vulnerable groups</a:t>
            </a:r>
          </a:p>
          <a:p>
            <a:pPr marL="628650" marR="0" lvl="1"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200" b="0" dirty="0">
                <a:solidFill>
                  <a:srgbClr val="355121"/>
                </a:solidFill>
              </a:rPr>
              <a:t>Provide full and fair compensation for all foregone land uses and rights</a:t>
            </a:r>
          </a:p>
          <a:p>
            <a:pPr marL="628650" marR="0" lvl="1"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200" dirty="0">
                <a:solidFill>
                  <a:srgbClr val="355121"/>
                </a:solidFill>
              </a:rPr>
              <a:t>Monitor &amp; enforce agreements and establish grievance mechanisms</a:t>
            </a:r>
          </a:p>
          <a:p>
            <a:pPr marL="628650" marR="0" lvl="1"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200" dirty="0">
                <a:solidFill>
                  <a:srgbClr val="355121"/>
                </a:solidFill>
              </a:rPr>
              <a:t>Address food security and gender issues</a:t>
            </a:r>
          </a:p>
          <a:p>
            <a:pPr marL="171450" marR="0" lvl="0"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200" dirty="0">
                <a:solidFill>
                  <a:srgbClr val="355121"/>
                </a:solidFill>
              </a:rPr>
              <a:t>Module 2 of this presentation will review</a:t>
            </a:r>
            <a:r>
              <a:rPr lang="en-GB" sz="1200" baseline="0" dirty="0">
                <a:solidFill>
                  <a:srgbClr val="355121"/>
                </a:solidFill>
              </a:rPr>
              <a:t> in more detail what these elements mean and how both businesses and governments can achieve them in their investment activities.</a:t>
            </a:r>
            <a:endParaRPr lang="en-GB" sz="1200" dirty="0">
              <a:solidFill>
                <a:srgbClr val="355121"/>
              </a:solidFill>
            </a:endParaRPr>
          </a:p>
          <a:p>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10</a:t>
            </a:fld>
            <a:endParaRPr lang="en-US" dirty="0"/>
          </a:p>
        </p:txBody>
      </p:sp>
    </p:spTree>
    <p:extLst>
      <p:ext uri="{BB962C8B-B14F-4D97-AF65-F5344CB8AC3E}">
        <p14:creationId xmlns:p14="http://schemas.microsoft.com/office/powerpoint/2010/main" val="3929126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u="none" dirty="0"/>
              <a:t>Slide Explanation: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The</a:t>
            </a:r>
            <a:r>
              <a:rPr lang="en-US" baseline="0" dirty="0"/>
              <a:t> purpose of this slide is to illustrate </a:t>
            </a:r>
            <a:r>
              <a:rPr lang="en-US" sz="1200" i="0" baseline="0" dirty="0">
                <a:solidFill>
                  <a:srgbClr val="355121"/>
                </a:solidFill>
              </a:rPr>
              <a:t>that many companies are changing the way they do business by incorporating land protections and respect for land rights throughout their supply chains.</a:t>
            </a:r>
            <a:endParaRPr lang="en-US" sz="1200" i="0" dirty="0">
              <a:solidFill>
                <a:srgbClr val="35512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1" i="0" dirty="0">
              <a:solidFill>
                <a:srgbClr val="35512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dirty="0">
                <a:solidFill>
                  <a:srgbClr val="355121"/>
                </a:solidFill>
              </a:rPr>
              <a:t>Sources:</a:t>
            </a:r>
          </a:p>
          <a:p>
            <a:pPr marL="171450" indent="-171450">
              <a:buFont typeface="Arial" panose="020B0604020202020204" pitchFamily="34" charset="0"/>
              <a:buChar char="•"/>
            </a:pPr>
            <a:r>
              <a:rPr lang="en-US" sz="1000" b="0" i="0" u="none" strike="noStrike" kern="1200" baseline="0" dirty="0">
                <a:solidFill>
                  <a:schemeClr val="tx1"/>
                </a:solidFill>
                <a:latin typeface="+mn-lt"/>
                <a:ea typeface="+mn-ea"/>
                <a:cs typeface="+mn-cs"/>
              </a:rPr>
              <a:t>The Coca-Cola Company Commitment to Land Rights and Sugar. Page 1. </a:t>
            </a:r>
            <a:r>
              <a:rPr lang="en-US" sz="1000" b="0" i="1" u="none" strike="noStrike" kern="1200" baseline="0" dirty="0">
                <a:solidFill>
                  <a:schemeClr val="tx1"/>
                </a:solidFill>
                <a:latin typeface="+mn-lt"/>
                <a:ea typeface="+mn-ea"/>
                <a:cs typeface="+mn-cs"/>
              </a:rPr>
              <a:t>Available at: http://assets.coca-colacompany.com/6b/65/7f0d386040fcb4872fa136f05c5c/proposal-to-oxfam-on-land-tenure-and-sugar.pdf</a:t>
            </a:r>
          </a:p>
          <a:p>
            <a:pPr marL="171450" indent="-171450">
              <a:buFont typeface="Arial" panose="020B0604020202020204" pitchFamily="34" charset="0"/>
              <a:buChar char="•"/>
            </a:pPr>
            <a:r>
              <a:rPr lang="en-US" sz="1000" b="0" i="0" u="none" strike="noStrike" kern="1200" baseline="0" dirty="0">
                <a:solidFill>
                  <a:schemeClr val="tx1"/>
                </a:solidFill>
                <a:latin typeface="+mn-lt"/>
                <a:ea typeface="+mn-ea"/>
                <a:cs typeface="+mn-cs"/>
              </a:rPr>
              <a:t>Unilever Responsible Sourcing Policy. Page 10. </a:t>
            </a:r>
            <a:r>
              <a:rPr lang="en-US" sz="1000" b="0" i="1" u="none" strike="noStrike" kern="1200" baseline="0" dirty="0">
                <a:solidFill>
                  <a:schemeClr val="tx1"/>
                </a:solidFill>
                <a:latin typeface="+mn-lt"/>
                <a:ea typeface="+mn-ea"/>
                <a:cs typeface="+mn-cs"/>
              </a:rPr>
              <a:t>Available at: https://www.unilever.com/Images/slp-unilever-responsible-sourcing-policy-2014_tcm244-409819_en.pdf</a:t>
            </a:r>
          </a:p>
          <a:p>
            <a:pPr marL="171450" indent="-171450">
              <a:buFont typeface="Arial" panose="020B0604020202020204" pitchFamily="34" charset="0"/>
              <a:buChar char="•"/>
            </a:pPr>
            <a:r>
              <a:rPr lang="en-US" sz="1000" b="0" i="0" u="none" strike="noStrike" kern="1200" baseline="0" dirty="0">
                <a:solidFill>
                  <a:schemeClr val="tx1"/>
                </a:solidFill>
                <a:latin typeface="+mn-lt"/>
                <a:ea typeface="+mn-ea"/>
                <a:cs typeface="+mn-cs"/>
              </a:rPr>
              <a:t>PepsiCo Land Policy. Page 1. </a:t>
            </a:r>
            <a:r>
              <a:rPr lang="en-US" sz="1000" b="0" i="1" u="none" strike="noStrike" kern="1200" baseline="0" dirty="0">
                <a:solidFill>
                  <a:schemeClr val="tx1"/>
                </a:solidFill>
                <a:latin typeface="+mn-lt"/>
                <a:ea typeface="+mn-ea"/>
                <a:cs typeface="+mn-cs"/>
              </a:rPr>
              <a:t>Available at: http://www.pepsico.com/Assets/Download/PepsiCo_Land_Policy.pdf</a:t>
            </a:r>
          </a:p>
          <a:p>
            <a:pPr marL="171450" indent="-171450">
              <a:buFont typeface="Arial" panose="020B0604020202020204" pitchFamily="34" charset="0"/>
              <a:buChar char="•"/>
            </a:pPr>
            <a:r>
              <a:rPr lang="en-US" sz="1000" b="0" i="0" u="none" strike="noStrike" kern="1200" baseline="0" dirty="0">
                <a:solidFill>
                  <a:schemeClr val="tx1"/>
                </a:solidFill>
                <a:latin typeface="+mn-lt"/>
                <a:ea typeface="+mn-ea"/>
                <a:cs typeface="+mn-cs"/>
              </a:rPr>
              <a:t>Nestlé Responsible Sourcing Guideline . Page 5. </a:t>
            </a:r>
            <a:r>
              <a:rPr lang="en-US" sz="1000" b="0" i="1" u="none" strike="noStrike" kern="1200" baseline="0" dirty="0">
                <a:solidFill>
                  <a:schemeClr val="tx1"/>
                </a:solidFill>
                <a:latin typeface="+mn-lt"/>
                <a:ea typeface="+mn-ea"/>
                <a:cs typeface="+mn-cs"/>
              </a:rPr>
              <a:t>Available at: http://www.nestle.com/asset-library/documents/library/documents/corporate_social_responsibility/nestle-responsible-sourcing-guidelines.pdf </a:t>
            </a:r>
          </a:p>
          <a:p>
            <a:r>
              <a:rPr lang="en-US" sz="1000" b="0" i="0" u="none" strike="noStrike" kern="1200" baseline="0" dirty="0">
                <a:solidFill>
                  <a:schemeClr val="tx1"/>
                </a:solidFill>
                <a:latin typeface="+mn-lt"/>
                <a:ea typeface="+mn-ea"/>
                <a:cs typeface="+mn-cs"/>
              </a:rPr>
              <a:t> </a:t>
            </a:r>
            <a:endParaRPr lang="en-US" sz="1000" b="0" i="0" dirty="0">
              <a:solidFill>
                <a:srgbClr val="355121"/>
              </a:solidFill>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p:txBody>
      </p:sp>
      <p:sp>
        <p:nvSpPr>
          <p:cNvPr id="4" name="Slide Number Placeholder 3"/>
          <p:cNvSpPr>
            <a:spLocks noGrp="1"/>
          </p:cNvSpPr>
          <p:nvPr>
            <p:ph type="sldNum" sz="quarter" idx="10"/>
          </p:nvPr>
        </p:nvSpPr>
        <p:spPr/>
        <p:txBody>
          <a:bodyPr/>
          <a:lstStyle/>
          <a:p>
            <a:fld id="{2348DA63-90AA-42B7-B0C6-859D8FA4CFE4}" type="slidenum">
              <a:rPr lang="en-US" smtClean="0"/>
              <a:t>11</a:t>
            </a:fld>
            <a:endParaRPr lang="en-US" dirty="0"/>
          </a:p>
        </p:txBody>
      </p:sp>
    </p:spTree>
    <p:extLst>
      <p:ext uri="{BB962C8B-B14F-4D97-AF65-F5344CB8AC3E}">
        <p14:creationId xmlns:p14="http://schemas.microsoft.com/office/powerpoint/2010/main" val="3929126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b="1" dirty="0"/>
              <a:t>Suggested Speaker’s Notes:</a:t>
            </a:r>
          </a:p>
          <a:p>
            <a:pPr>
              <a:spcAft>
                <a:spcPts val="1200"/>
              </a:spcAft>
            </a:pPr>
            <a:endParaRPr lang="en-US" b="0" dirty="0"/>
          </a:p>
          <a:p>
            <a:pPr marL="171450" marR="0" lvl="1"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u="none" dirty="0"/>
              <a:t>It</a:t>
            </a:r>
            <a:r>
              <a:rPr lang="en-US" u="none" baseline="0" dirty="0"/>
              <a:t> is worth noting that t</a:t>
            </a:r>
            <a:r>
              <a:rPr lang="en-US" u="none" dirty="0"/>
              <a:t>here</a:t>
            </a:r>
            <a:r>
              <a:rPr lang="en-US" u="none" baseline="0" dirty="0"/>
              <a:t> are multiple pressure points for companies to adopt of </a:t>
            </a:r>
            <a:r>
              <a:rPr lang="en-US" u="none" dirty="0"/>
              <a:t>socially responsible policies and practices.</a:t>
            </a:r>
            <a:r>
              <a:rPr lang="en-US" u="none" baseline="0" dirty="0"/>
              <a:t> For instance, media, civil society, and consumers are pushing for adoption of international best practices by companies. </a:t>
            </a:r>
          </a:p>
          <a:p>
            <a:pPr marL="171450" marR="0" lvl="1"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200" b="0" i="0" dirty="0">
                <a:solidFill>
                  <a:srgbClr val="355121"/>
                </a:solidFill>
              </a:rPr>
              <a:t>Campaigns like Oxfam’s Behind the Brands and associated consumer boycotts prove that </a:t>
            </a:r>
            <a:r>
              <a:rPr lang="en-US" sz="1200" b="1" i="0" dirty="0">
                <a:solidFill>
                  <a:srgbClr val="355121"/>
                </a:solidFill>
              </a:rPr>
              <a:t>consumers have an increasing desire for sustainably and responsibly sourced products</a:t>
            </a:r>
            <a:r>
              <a:rPr lang="en-US" sz="1200" b="1" i="1" dirty="0">
                <a:solidFill>
                  <a:srgbClr val="355121"/>
                </a:solidFill>
              </a:rPr>
              <a:t>.</a:t>
            </a:r>
          </a:p>
          <a:p>
            <a:pPr marL="171450" marR="0" lvl="1"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200" b="0" i="0" dirty="0">
                <a:solidFill>
                  <a:srgbClr val="355121"/>
                </a:solidFill>
              </a:rPr>
              <a:t>Government officials should encourage companies to adopt socially responsible policies and conduct due diligence to screen out those companies that do not embrace such practices.</a:t>
            </a:r>
            <a:endParaRPr lang="en-US" b="0" i="0" dirty="0"/>
          </a:p>
        </p:txBody>
      </p:sp>
      <p:sp>
        <p:nvSpPr>
          <p:cNvPr id="4" name="Slide Number Placeholder 3"/>
          <p:cNvSpPr>
            <a:spLocks noGrp="1"/>
          </p:cNvSpPr>
          <p:nvPr>
            <p:ph type="sldNum" sz="quarter" idx="10"/>
          </p:nvPr>
        </p:nvSpPr>
        <p:spPr/>
        <p:txBody>
          <a:bodyPr/>
          <a:lstStyle/>
          <a:p>
            <a:fld id="{2348DA63-90AA-42B7-B0C6-859D8FA4CFE4}" type="slidenum">
              <a:rPr lang="en-US" smtClean="0"/>
              <a:t>12</a:t>
            </a:fld>
            <a:endParaRPr lang="en-US" dirty="0"/>
          </a:p>
        </p:txBody>
      </p:sp>
    </p:spTree>
    <p:extLst>
      <p:ext uri="{BB962C8B-B14F-4D97-AF65-F5344CB8AC3E}">
        <p14:creationId xmlns:p14="http://schemas.microsoft.com/office/powerpoint/2010/main" val="3929126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credit: Jennifer</a:t>
            </a:r>
            <a:r>
              <a:rPr lang="en-US" baseline="0" dirty="0"/>
              <a:t> Duncan</a:t>
            </a: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13</a:t>
            </a:fld>
            <a:endParaRPr lang="en-US" dirty="0"/>
          </a:p>
        </p:txBody>
      </p:sp>
    </p:spTree>
    <p:extLst>
      <p:ext uri="{BB962C8B-B14F-4D97-AF65-F5344CB8AC3E}">
        <p14:creationId xmlns:p14="http://schemas.microsoft.com/office/powerpoint/2010/main" val="1492587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b="1" dirty="0"/>
              <a:t>Suggested Speaker’s Notes:</a:t>
            </a:r>
          </a:p>
          <a:p>
            <a:endParaRPr lang="en-US" dirty="0"/>
          </a:p>
          <a:p>
            <a:r>
              <a:rPr lang="en-US" dirty="0"/>
              <a:t>The</a:t>
            </a:r>
            <a:r>
              <a:rPr lang="en-US" baseline="0" dirty="0"/>
              <a:t> purpose of this slide is to introduce the topic of land and responsible investment to educate government officials about the best practices investors are responsible for undertaking to achieve responsible investments. The subsequent slides discuss the topics identified in each box in more detail.</a:t>
            </a:r>
          </a:p>
          <a:p>
            <a:endParaRPr lang="en-US" baseline="0" dirty="0"/>
          </a:p>
          <a:p>
            <a:r>
              <a:rPr lang="en-US" baseline="0" dirty="0"/>
              <a:t>We have included animations on this slide as transitions to introduce each theme; please adjust based on your preference.</a:t>
            </a: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14</a:t>
            </a:fld>
            <a:endParaRPr lang="en-US" dirty="0"/>
          </a:p>
        </p:txBody>
      </p:sp>
    </p:spTree>
    <p:extLst>
      <p:ext uri="{BB962C8B-B14F-4D97-AF65-F5344CB8AC3E}">
        <p14:creationId xmlns:p14="http://schemas.microsoft.com/office/powerpoint/2010/main" val="34395809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p>
          <a:p>
            <a:pPr marL="0" indent="0">
              <a:buFont typeface="Arial" panose="020B0604020202020204" pitchFamily="34" charset="0"/>
              <a:buNone/>
            </a:pPr>
            <a:r>
              <a:rPr lang="en-US" sz="1200" u="sng" dirty="0">
                <a:solidFill>
                  <a:schemeClr val="tx2"/>
                </a:solidFill>
                <a:latin typeface="Gotham"/>
                <a:cs typeface="Gotham"/>
              </a:rPr>
              <a:t>What is Tenure?:</a:t>
            </a:r>
          </a:p>
          <a:p>
            <a:pPr marL="285750" lvl="0" indent="-285750">
              <a:buFont typeface="Arial" panose="020B0604020202020204" pitchFamily="34" charset="0"/>
              <a:buChar char="•"/>
            </a:pPr>
            <a:r>
              <a:rPr lang="en-US" sz="1200" dirty="0">
                <a:solidFill>
                  <a:schemeClr val="tx2"/>
                </a:solidFill>
                <a:latin typeface="Gotham"/>
                <a:cs typeface="Gotham"/>
              </a:rPr>
              <a:t>Tenure refers to how people gain access to natural</a:t>
            </a:r>
            <a:r>
              <a:rPr lang="en-US" sz="1200" baseline="0" dirty="0">
                <a:solidFill>
                  <a:schemeClr val="tx2"/>
                </a:solidFill>
                <a:latin typeface="Gotham"/>
                <a:cs typeface="Gotham"/>
              </a:rPr>
              <a:t> resources, such as land, fisheries and forests.</a:t>
            </a:r>
          </a:p>
          <a:p>
            <a:pPr marL="285750" lvl="0" indent="-285750">
              <a:buFont typeface="Arial" panose="020B0604020202020204" pitchFamily="34" charset="0"/>
              <a:buChar char="•"/>
            </a:pPr>
            <a:r>
              <a:rPr lang="en-US" sz="1200" baseline="0" dirty="0">
                <a:solidFill>
                  <a:schemeClr val="tx2"/>
                </a:solidFill>
                <a:latin typeface="Gotham"/>
                <a:cs typeface="Gotham"/>
              </a:rPr>
              <a:t>In regards to land, it concerns the use, development, transfer and succession of rights to land.</a:t>
            </a:r>
          </a:p>
          <a:p>
            <a:pPr marL="285750" lvl="0" indent="-285750">
              <a:buFont typeface="Arial" panose="020B0604020202020204" pitchFamily="34" charset="0"/>
              <a:buChar char="•"/>
            </a:pPr>
            <a:r>
              <a:rPr lang="en-US" sz="1200" baseline="0" dirty="0">
                <a:solidFill>
                  <a:schemeClr val="tx2"/>
                </a:solidFill>
                <a:latin typeface="Gotham"/>
                <a:cs typeface="Gotham"/>
              </a:rPr>
              <a:t>This can be through formal rights recognized in legal systems or can arise from custom, depending on the local context. </a:t>
            </a:r>
            <a:r>
              <a:rPr lang="en-US" sz="1200" b="0" i="0" u="none" strike="noStrike" kern="1200" baseline="0" dirty="0">
                <a:solidFill>
                  <a:schemeClr val="tx1"/>
                </a:solidFill>
                <a:latin typeface="+mn-lt"/>
                <a:ea typeface="+mn-ea"/>
                <a:cs typeface="+mn-cs"/>
              </a:rPr>
              <a:t>While formal systems are based on statutory law, in customary systems, the rules, practices and rights associated with land governance are not necessarily documented but are derived from and sustained by the customary norms and practices specific to each community. </a:t>
            </a:r>
            <a:endParaRPr lang="en-US" sz="1200" baseline="0" dirty="0">
              <a:solidFill>
                <a:schemeClr val="tx2"/>
              </a:solidFill>
              <a:latin typeface="Gotham"/>
              <a:cs typeface="Gotham"/>
            </a:endParaRPr>
          </a:p>
          <a:p>
            <a:pPr marL="0" lvl="0" indent="0">
              <a:buFont typeface="Arial" panose="020B0604020202020204" pitchFamily="34" charset="0"/>
              <a:buNone/>
            </a:pPr>
            <a:endParaRPr lang="en-US" sz="1200" baseline="0" dirty="0">
              <a:solidFill>
                <a:schemeClr val="tx2"/>
              </a:solidFill>
              <a:latin typeface="Gotham"/>
              <a:cs typeface="Gotham"/>
            </a:endParaRPr>
          </a:p>
          <a:p>
            <a:pPr marL="0" lvl="0" indent="0">
              <a:buFont typeface="Arial" panose="020B0604020202020204" pitchFamily="34" charset="0"/>
              <a:buNone/>
            </a:pPr>
            <a:r>
              <a:rPr lang="en-US" sz="1200" u="sng" baseline="0" dirty="0">
                <a:solidFill>
                  <a:schemeClr val="tx2"/>
                </a:solidFill>
                <a:latin typeface="Gotham"/>
                <a:cs typeface="Gotham"/>
              </a:rPr>
              <a:t>What is Governance of Tenure?</a:t>
            </a:r>
            <a:endParaRPr lang="en-US" sz="1200" baseline="0" dirty="0">
              <a:solidFill>
                <a:schemeClr val="tx2"/>
              </a:solidFill>
              <a:latin typeface="Gotham"/>
              <a:cs typeface="Gotham"/>
            </a:endParaRPr>
          </a:p>
          <a:p>
            <a:pPr marL="171450" indent="-171450">
              <a:buFont typeface="Arial" panose="020B0604020202020204" pitchFamily="34" charset="0"/>
              <a:buChar char="•"/>
            </a:pPr>
            <a:r>
              <a:rPr lang="en-US" dirty="0"/>
              <a:t>Governance of tenure refers to how a society manages access to and control over natural resources. It refers to both the</a:t>
            </a:r>
            <a:r>
              <a:rPr lang="en-US" baseline="0" dirty="0"/>
              <a:t> organizations (e.g. government institutions) and the rules and process. These can be formal or informal (customary institutions and practices).</a:t>
            </a:r>
          </a:p>
          <a:p>
            <a:pPr marL="171450" indent="-171450">
              <a:buFont typeface="Arial" panose="020B0604020202020204" pitchFamily="34" charset="0"/>
              <a:buChar char="•"/>
            </a:pPr>
            <a:r>
              <a:rPr lang="en-US" baseline="0" dirty="0"/>
              <a:t>A majority of emerging market countries have pluralistic systems that contain both formal and customary tenure governance. Some of these countries legally recognize both systems as equal guarantees of tenure security, while others do not.</a:t>
            </a:r>
          </a:p>
          <a:p>
            <a:endParaRPr lang="en-US"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u="none" dirty="0"/>
              <a:t>Slide Explanation: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a:t>We have included animations on this slide as transitions to introduce each theme; please adjust based on your preference.</a:t>
            </a:r>
          </a:p>
          <a:p>
            <a:endParaRPr lang="en-US" dirty="0"/>
          </a:p>
          <a:p>
            <a:r>
              <a:rPr lang="en-US" dirty="0">
                <a:effectLst>
                  <a:outerShdw blurRad="38100" dist="38100" dir="2700000" algn="tl">
                    <a:srgbClr val="000000">
                      <a:alpha val="43137"/>
                    </a:srgbClr>
                  </a:outerShdw>
                </a:effectLst>
              </a:rPr>
              <a:t>Sources: </a:t>
            </a:r>
            <a:r>
              <a:rPr lang="en-US" dirty="0"/>
              <a:t>Definitions based on those</a:t>
            </a:r>
            <a:r>
              <a:rPr lang="en-US" baseline="0" dirty="0"/>
              <a:t> of the United Nation’s Food and Agriculture Organization (FAO)</a:t>
            </a:r>
            <a:r>
              <a:rPr lang="en-US" dirty="0"/>
              <a:t>. Refer to FAO’s Tenure</a:t>
            </a:r>
            <a:r>
              <a:rPr lang="en-US" baseline="0" dirty="0"/>
              <a:t> Webpage </a:t>
            </a:r>
            <a:r>
              <a:rPr lang="en-US" i="0" baseline="0" dirty="0"/>
              <a:t>available at </a:t>
            </a:r>
            <a:r>
              <a:rPr lang="en-US" i="1" baseline="0" dirty="0"/>
              <a:t>http://www.fao.org/nr/tenure/en/ </a:t>
            </a:r>
            <a:r>
              <a:rPr lang="en-US" i="0" dirty="0"/>
              <a:t>for additional</a:t>
            </a:r>
            <a:r>
              <a:rPr lang="en-US" i="0" baseline="0" dirty="0"/>
              <a:t> definitions and helpful explanations.</a:t>
            </a:r>
            <a:endParaRPr lang="en-US" i="0" dirty="0"/>
          </a:p>
        </p:txBody>
      </p:sp>
      <p:sp>
        <p:nvSpPr>
          <p:cNvPr id="4" name="Slide Number Placeholder 3"/>
          <p:cNvSpPr>
            <a:spLocks noGrp="1"/>
          </p:cNvSpPr>
          <p:nvPr>
            <p:ph type="sldNum" sz="quarter" idx="10"/>
          </p:nvPr>
        </p:nvSpPr>
        <p:spPr/>
        <p:txBody>
          <a:bodyPr/>
          <a:lstStyle/>
          <a:p>
            <a:fld id="{2348DA63-90AA-42B7-B0C6-859D8FA4CFE4}" type="slidenum">
              <a:rPr lang="en-US" smtClean="0"/>
              <a:t>15</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lvl="0" indent="0">
              <a:buFont typeface="Arial" panose="020B0604020202020204" pitchFamily="34" charset="0"/>
              <a:buNone/>
            </a:pPr>
            <a:endParaRPr lang="en-US" sz="1200" baseline="0" dirty="0">
              <a:solidFill>
                <a:schemeClr val="tx2"/>
              </a:solidFill>
              <a:latin typeface="Gotham"/>
              <a:cs typeface="Gotham"/>
            </a:endParaRPr>
          </a:p>
          <a:p>
            <a:pPr marL="0" lvl="0" indent="0">
              <a:buFont typeface="Arial" panose="020B0604020202020204" pitchFamily="34" charset="0"/>
              <a:buNone/>
            </a:pPr>
            <a:r>
              <a:rPr lang="en-US" sz="1200" u="sng" baseline="0" dirty="0">
                <a:solidFill>
                  <a:schemeClr val="tx2"/>
                </a:solidFill>
                <a:latin typeface="Gotham"/>
                <a:cs typeface="Gotham"/>
              </a:rPr>
              <a:t>What Kind of Tenure Rights Are There?:</a:t>
            </a:r>
          </a:p>
          <a:p>
            <a:pPr marL="285750" lvl="0" indent="-285750">
              <a:buFont typeface="Arial" panose="020B0604020202020204" pitchFamily="34" charset="0"/>
              <a:buChar char="•"/>
            </a:pPr>
            <a:r>
              <a:rPr lang="en-US" sz="1200" baseline="0" dirty="0">
                <a:solidFill>
                  <a:schemeClr val="tx2"/>
                </a:solidFill>
                <a:latin typeface="Gotham"/>
                <a:cs typeface="Gotham"/>
              </a:rPr>
              <a:t>Generally, these rights can be to occupy or access, to “own” or to “use”</a:t>
            </a:r>
          </a:p>
          <a:p>
            <a:pPr marL="285750" lvl="0" indent="-285750">
              <a:buFont typeface="Arial" panose="020B0604020202020204" pitchFamily="34" charset="0"/>
              <a:buChar char="•"/>
            </a:pPr>
            <a:r>
              <a:rPr lang="en-US" sz="1200" baseline="0" dirty="0">
                <a:solidFill>
                  <a:schemeClr val="tx2"/>
                </a:solidFill>
                <a:latin typeface="Gotham"/>
                <a:cs typeface="Gotham"/>
              </a:rPr>
              <a:t>These rights can be communal or individual. To say that rights can be communal means that a community holds the rights to manage and control use of the land. Usually the community either owns the land or the state owns the land and devolves land management to the communities. </a:t>
            </a:r>
          </a:p>
          <a:p>
            <a:pPr marL="285750" lvl="0" indent="-285750">
              <a:buFont typeface="Arial" panose="020B0604020202020204" pitchFamily="34" charset="0"/>
              <a:buChar char="•"/>
            </a:pPr>
            <a:r>
              <a:rPr lang="en-US" sz="1200" baseline="0" dirty="0">
                <a:solidFill>
                  <a:schemeClr val="tx2"/>
                </a:solidFill>
                <a:latin typeface="Gotham"/>
                <a:cs typeface="Gotham"/>
              </a:rPr>
              <a:t>They can be to own outright or to lease – for an indefinite period or limited period</a:t>
            </a:r>
          </a:p>
          <a:p>
            <a:pPr marL="285750" lvl="0" indent="-285750">
              <a:buFont typeface="Arial" panose="020B0604020202020204" pitchFamily="34" charset="0"/>
              <a:buChar char="•"/>
            </a:pPr>
            <a:r>
              <a:rPr lang="en-US" sz="1200" baseline="0" dirty="0">
                <a:solidFill>
                  <a:schemeClr val="tx2"/>
                </a:solidFill>
                <a:latin typeface="Gotham"/>
                <a:cs typeface="Gotham"/>
              </a:rPr>
              <a:t>Rights can be documented (registered) or undocumented. </a:t>
            </a:r>
          </a:p>
          <a:p>
            <a:pPr marL="285750" lvl="0" indent="-285750">
              <a:buFont typeface="Arial" panose="020B0604020202020204" pitchFamily="34" charset="0"/>
              <a:buChar char="•"/>
            </a:pPr>
            <a:r>
              <a:rPr lang="en-US" sz="1200" baseline="0" dirty="0">
                <a:solidFill>
                  <a:schemeClr val="tx2"/>
                </a:solidFill>
                <a:latin typeface="Gotham"/>
                <a:cs typeface="Gotham"/>
              </a:rPr>
              <a:t>They can be to use a resource. In the case of land, this includes access to collect resources such as food, water, or wood or to graze animals.</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baseline="0" dirty="0">
                <a:solidFill>
                  <a:schemeClr val="tx2"/>
                </a:solidFill>
                <a:latin typeface="Gotham"/>
                <a:cs typeface="Gotham"/>
              </a:rPr>
              <a:t>What is Tenure Security?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baseline="0" dirty="0">
                <a:solidFill>
                  <a:schemeClr val="tx2"/>
                </a:solidFill>
                <a:latin typeface="Gotham"/>
                <a:cs typeface="Gotham"/>
              </a:rPr>
              <a:t>In regards to land, land tenure security exists when an individual or group is confident they have rights to a piece of land on a long-term basis, protected from dispossession by outside sources, and with the ability to reap the benefits of labor and capital invested in the land, whether through direct use or upon transfer to another holder.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baseline="0" dirty="0">
                <a:solidFill>
                  <a:schemeClr val="tx2"/>
                </a:solidFill>
                <a:latin typeface="Gotham"/>
                <a:cs typeface="Gotham"/>
              </a:rPr>
              <a:t>A man’s or woman’s land rights are more secure when they are: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baseline="0" dirty="0">
                <a:solidFill>
                  <a:schemeClr val="tx2"/>
                </a:solidFill>
                <a:latin typeface="Gotham"/>
                <a:cs typeface="Gotham"/>
              </a:rPr>
              <a:t>More Legitimate – legally and socially recognized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baseline="0" dirty="0">
                <a:solidFill>
                  <a:schemeClr val="tx2"/>
                </a:solidFill>
                <a:latin typeface="Gotham"/>
                <a:cs typeface="Gotham"/>
              </a:rPr>
              <a:t>Less Vulnerable – withstand changes in family relations and communities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baseline="0" dirty="0">
                <a:solidFill>
                  <a:schemeClr val="tx2"/>
                </a:solidFill>
                <a:latin typeface="Gotham"/>
                <a:cs typeface="Gotham"/>
              </a:rPr>
              <a:t>More Enforceable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baseline="0" dirty="0">
                <a:solidFill>
                  <a:schemeClr val="tx2"/>
                </a:solidFill>
                <a:latin typeface="Gotham"/>
                <a:cs typeface="Gotham"/>
              </a:rPr>
              <a:t>Granted for a longer period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baseline="0" dirty="0">
                <a:solidFill>
                  <a:schemeClr val="tx2"/>
                </a:solidFill>
                <a:latin typeface="Gotham"/>
                <a:cs typeface="Gotham"/>
              </a:rPr>
              <a:t>Exercised with more independence</a:t>
            </a:r>
          </a:p>
          <a:p>
            <a:endParaRPr lang="en-US"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u="none" dirty="0"/>
              <a:t>Slide Explanation: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a:t>We have included animations on this slide as transitions to introduce each theme; please adjust based on your preference.</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Sources: Definitions based on those</a:t>
            </a:r>
            <a:r>
              <a:rPr lang="en-US" baseline="0" dirty="0"/>
              <a:t> of the United Nation’s Food and Agriculture Organization (FAO)</a:t>
            </a:r>
            <a:r>
              <a:rPr lang="en-US" dirty="0"/>
              <a:t>. Refer to FAO’s Tenure</a:t>
            </a:r>
            <a:r>
              <a:rPr lang="en-US" baseline="0" dirty="0"/>
              <a:t> Webpage </a:t>
            </a:r>
            <a:r>
              <a:rPr lang="en-US" i="0" baseline="0" dirty="0"/>
              <a:t>at </a:t>
            </a:r>
            <a:r>
              <a:rPr lang="en-US" i="1" baseline="0" dirty="0"/>
              <a:t>http://www.fao.org/nr/tenure/en/ </a:t>
            </a:r>
            <a:r>
              <a:rPr lang="en-US" i="0" dirty="0"/>
              <a:t>for additional</a:t>
            </a:r>
            <a:r>
              <a:rPr lang="en-US" i="0" baseline="0" dirty="0"/>
              <a:t> definitions and helpful explanations</a:t>
            </a:r>
            <a:r>
              <a:rPr lang="en-US" i="1" baseline="0" dirty="0"/>
              <a:t>.</a:t>
            </a:r>
            <a:endParaRPr lang="en-US" i="1" dirty="0"/>
          </a:p>
        </p:txBody>
      </p:sp>
      <p:sp>
        <p:nvSpPr>
          <p:cNvPr id="4" name="Slide Number Placeholder 3"/>
          <p:cNvSpPr>
            <a:spLocks noGrp="1"/>
          </p:cNvSpPr>
          <p:nvPr>
            <p:ph type="sldNum" sz="quarter" idx="10"/>
          </p:nvPr>
        </p:nvSpPr>
        <p:spPr/>
        <p:txBody>
          <a:bodyPr/>
          <a:lstStyle/>
          <a:p>
            <a:fld id="{2348DA63-90AA-42B7-B0C6-859D8FA4CFE4}" type="slidenum">
              <a:rPr lang="en-US" smtClean="0"/>
              <a:t>16</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t>This slide presents examples of situations that could be land grabs, to illustrate the kinds of outcomes investors should be avoiding and preventing when engaged in a land-based investment.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t>There are many definitions and different understandings of what constitutes a land grab:</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land grab is any</a:t>
            </a:r>
            <a:r>
              <a:rPr lang="en-US" baseline="0" dirty="0"/>
              <a:t> </a:t>
            </a:r>
            <a:r>
              <a:rPr lang="en-US" dirty="0"/>
              <a:t>land deal that happens without the free, prior and informed consent of communities. </a:t>
            </a:r>
            <a:r>
              <a:rPr lang="en-US" i="1" dirty="0"/>
              <a:t>See </a:t>
            </a:r>
            <a:r>
              <a:rPr lang="en-US" i="0" dirty="0"/>
              <a:t>Oxfam, “The Truth About Land Grabs,” https://www.oxfamamerica.org/take-action/campaign/food-farming-and-hunger/land-grabs/ (last accessed June 1, 2018).  </a:t>
            </a:r>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land acquisition on the part of government, business, or both together that failed to respect land rights and uses and that displaced individuals or communities is an evident example of a land grab.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But</a:t>
            </a:r>
            <a:r>
              <a:rPr lang="en-US" baseline="0" dirty="0"/>
              <a:t> m</a:t>
            </a:r>
            <a:r>
              <a:rPr lang="en-US" dirty="0"/>
              <a:t>any other actions can also constitute a land grab, have the impact of being a land grab, or be perceived as a land grab, in that they divest communities and individuals of their land uses or natural resources without their consent.</a:t>
            </a:r>
            <a:r>
              <a:rPr lang="en-US" baseline="0" dirty="0"/>
              <a:t> </a:t>
            </a: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17</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responsible investment is more than</a:t>
            </a:r>
            <a:r>
              <a:rPr lang="en-US" baseline="0" dirty="0"/>
              <a:t> following best practices in a new direct land acquisition or direct company holdings. Best practices should be adhered to in supply chain procurement.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For an investment to be responsible, an investor must take specific efforts to respect the land rights, interests, and uses of ALL stakeholders. </a:t>
            </a:r>
            <a:r>
              <a:rPr lang="en-US" sz="1200" kern="1200" dirty="0">
                <a:solidFill>
                  <a:schemeClr val="tx1"/>
                </a:solidFill>
                <a:effectLst/>
                <a:latin typeface="+mn-lt"/>
                <a:ea typeface="+mn-ea"/>
                <a:cs typeface="+mn-cs"/>
              </a:rPr>
              <a:t>It is particularly important for investors and government officials to support the participation of vulnerable groups, such as women, youth, elderly, ethnic or religious minorities, indigenous people, and pastoralists.</a:t>
            </a:r>
            <a:r>
              <a:rPr lang="en-US" baseline="0" dirty="0"/>
              <a:t> In order to identify and respect rights, it is critical to consult with ALL stakeholders.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For an investment to be responsible, businesses must identify the rights and uses of the land beyond what is formally documented. Frequently in emerging markets, land rights are overlapping or undocumented. Accurate identification of rights and uses is essential for ensuring </a:t>
            </a:r>
            <a:r>
              <a:rPr lang="en-US" dirty="0"/>
              <a:t>compensation for livelihoods losses.</a:t>
            </a:r>
            <a:endParaRPr lang="en-US"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For an investment to be responsible, the investor and the government must continue best practices over the life of the investment (post-obtaining land). There must be ongoing community engagement, effective access to remedy, and continuous monitoring and evaluation.</a:t>
            </a:r>
          </a:p>
        </p:txBody>
      </p:sp>
      <p:sp>
        <p:nvSpPr>
          <p:cNvPr id="4" name="Slide Number Placeholder 3"/>
          <p:cNvSpPr>
            <a:spLocks noGrp="1"/>
          </p:cNvSpPr>
          <p:nvPr>
            <p:ph type="sldNum" sz="quarter" idx="10"/>
          </p:nvPr>
        </p:nvSpPr>
        <p:spPr/>
        <p:txBody>
          <a:bodyPr/>
          <a:lstStyle/>
          <a:p>
            <a:fld id="{2348DA63-90AA-42B7-B0C6-859D8FA4CFE4}" type="slidenum">
              <a:rPr lang="en-US" smtClean="0"/>
              <a:t>18</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As mentioned</a:t>
            </a:r>
            <a:r>
              <a:rPr lang="en-US" sz="1200" kern="1200" baseline="0" dirty="0">
                <a:solidFill>
                  <a:schemeClr val="tx1"/>
                </a:solidFill>
                <a:effectLst/>
                <a:latin typeface="+mn-lt"/>
                <a:ea typeface="+mn-ea"/>
                <a:cs typeface="+mn-cs"/>
              </a:rPr>
              <a:t> in Module 1, m</a:t>
            </a:r>
            <a:r>
              <a:rPr lang="en-US" sz="1200" kern="1200" dirty="0">
                <a:solidFill>
                  <a:schemeClr val="tx1"/>
                </a:solidFill>
                <a:effectLst/>
                <a:latin typeface="+mn-lt"/>
                <a:ea typeface="+mn-ea"/>
                <a:cs typeface="+mn-cs"/>
              </a:rPr>
              <a:t>any emerging economies lack governance frameworks embodying</a:t>
            </a:r>
            <a:r>
              <a:rPr lang="en-US" sz="1200" kern="1200" baseline="0" dirty="0">
                <a:solidFill>
                  <a:schemeClr val="tx1"/>
                </a:solidFill>
                <a:effectLst/>
                <a:latin typeface="+mn-lt"/>
                <a:ea typeface="+mn-ea"/>
                <a:cs typeface="+mn-cs"/>
              </a:rPr>
              <a:t> land governance </a:t>
            </a:r>
            <a:r>
              <a:rPr lang="en-US" sz="1200" kern="1200" dirty="0">
                <a:solidFill>
                  <a:schemeClr val="tx1"/>
                </a:solidFill>
                <a:effectLst/>
                <a:latin typeface="+mn-lt"/>
                <a:ea typeface="+mn-ea"/>
                <a:cs typeface="+mn-cs"/>
              </a:rPr>
              <a:t>best practices. If they are in place, the capacity of the government and landholding communities may be insufficient to implement them. Below are some examples of common land governance challenges; the speaker should edit this list to fit the specific context of his or her country.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u="none"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sng" kern="1200" dirty="0">
                <a:solidFill>
                  <a:schemeClr val="tx1"/>
                </a:solidFill>
                <a:effectLst/>
                <a:latin typeface="+mn-lt"/>
                <a:ea typeface="+mn-ea"/>
                <a:cs typeface="+mn-cs"/>
              </a:rPr>
              <a:t>Example land</a:t>
            </a:r>
            <a:r>
              <a:rPr lang="en-US" sz="1200" u="sng" kern="1200" baseline="0" dirty="0">
                <a:solidFill>
                  <a:schemeClr val="tx1"/>
                </a:solidFill>
                <a:effectLst/>
                <a:latin typeface="+mn-lt"/>
                <a:ea typeface="+mn-ea"/>
                <a:cs typeface="+mn-cs"/>
              </a:rPr>
              <a:t> governance challenges could include:</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Underdeveloped or lacking national land policies, laws, and regulations </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Capacity challenges that</a:t>
            </a:r>
            <a:r>
              <a:rPr lang="en-US" sz="2400" dirty="0">
                <a:solidFill>
                  <a:srgbClr val="FF0000"/>
                </a:solidFill>
              </a:rPr>
              <a:t> </a:t>
            </a:r>
            <a:r>
              <a:rPr lang="en-US" sz="2400" dirty="0">
                <a:solidFill>
                  <a:srgbClr val="355121"/>
                </a:solidFill>
              </a:rPr>
              <a:t>limit governance framework implementation</a:t>
            </a:r>
          </a:p>
          <a:p>
            <a:pPr marL="742950" marR="0" lvl="1" indent="-285750" algn="l" defTabSz="977900" rtl="0" eaLnBrk="1" fontAlgn="auto" latinLnBrk="0" hangingPunct="1">
              <a:lnSpc>
                <a:spcPct val="90000"/>
              </a:lnSpc>
              <a:spcBef>
                <a:spcPts val="600"/>
              </a:spcBef>
              <a:spcAft>
                <a:spcPct val="35000"/>
              </a:spcAft>
              <a:buClrTx/>
              <a:buSzTx/>
              <a:buFont typeface="Arial" panose="020B0604020202020204" pitchFamily="34" charset="0"/>
              <a:buChar char="•"/>
              <a:tabLst/>
              <a:defRPr/>
            </a:pPr>
            <a:r>
              <a:rPr lang="en-US" sz="2400" dirty="0">
                <a:solidFill>
                  <a:srgbClr val="355121"/>
                </a:solidFill>
              </a:rPr>
              <a:t>Coordination and information gaps between government units that result in difficulties and inefficiencies in implementing laws.</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History of problematic</a:t>
            </a:r>
            <a:r>
              <a:rPr lang="en-US" sz="2400" dirty="0">
                <a:solidFill>
                  <a:srgbClr val="FF0000"/>
                </a:solidFill>
              </a:rPr>
              <a:t> </a:t>
            </a:r>
            <a:r>
              <a:rPr lang="en-US" sz="2400" dirty="0">
                <a:solidFill>
                  <a:srgbClr val="355121"/>
                </a:solidFill>
              </a:rPr>
              <a:t>expropriation</a:t>
            </a:r>
          </a:p>
          <a:p>
            <a:pPr marL="742950" marR="0" lvl="1" indent="-285750" algn="l" defTabSz="977900" rtl="0" eaLnBrk="1" fontAlgn="auto" latinLnBrk="0" hangingPunct="1">
              <a:lnSpc>
                <a:spcPct val="90000"/>
              </a:lnSpc>
              <a:spcBef>
                <a:spcPts val="600"/>
              </a:spcBef>
              <a:spcAft>
                <a:spcPct val="35000"/>
              </a:spcAft>
              <a:buClrTx/>
              <a:buSzTx/>
              <a:buFont typeface="Arial" panose="020B0604020202020204" pitchFamily="34" charset="0"/>
              <a:buChar char="•"/>
              <a:tabLst/>
              <a:defRPr/>
            </a:pPr>
            <a:r>
              <a:rPr lang="en-US" sz="2400" dirty="0">
                <a:solidFill>
                  <a:srgbClr val="355121"/>
                </a:solidFill>
              </a:rPr>
              <a:t>Corruption and self-dealing</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Prevalence of informal rights - Legal and regulatory safeguards for protecting customary rights</a:t>
            </a:r>
            <a:r>
              <a:rPr lang="en-US" sz="2400" baseline="0" dirty="0">
                <a:solidFill>
                  <a:srgbClr val="355121"/>
                </a:solidFill>
              </a:rPr>
              <a:t> h</a:t>
            </a:r>
            <a:r>
              <a:rPr lang="en-US" sz="2400" dirty="0">
                <a:solidFill>
                  <a:srgbClr val="355121"/>
                </a:solidFill>
              </a:rPr>
              <a:t>olders, particularly women and vulnerable</a:t>
            </a:r>
            <a:r>
              <a:rPr lang="en-US" sz="2400" baseline="0" dirty="0">
                <a:solidFill>
                  <a:srgbClr val="355121"/>
                </a:solidFill>
              </a:rPr>
              <a:t> groups, may be lacking or may face barriers to implementation. This situation can be complicated by the presence of pluralistic or overlapping land rights.</a:t>
            </a:r>
            <a:endParaRPr lang="en-US" sz="2400" dirty="0">
              <a:solidFill>
                <a:srgbClr val="355121"/>
              </a:solidFill>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u="none"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sng" kern="1200" dirty="0">
                <a:solidFill>
                  <a:schemeClr val="tx1"/>
                </a:solidFill>
                <a:effectLst/>
                <a:latin typeface="+mn-lt"/>
                <a:ea typeface="+mn-ea"/>
                <a:cs typeface="+mn-cs"/>
              </a:rPr>
              <a:t>Supply Chains: </a:t>
            </a:r>
            <a:r>
              <a:rPr lang="en-US" sz="1200" u="none" kern="1200" dirty="0">
                <a:solidFill>
                  <a:schemeClr val="tx1"/>
                </a:solidFill>
                <a:effectLst/>
                <a:latin typeface="+mn-lt"/>
                <a:ea typeface="+mn-ea"/>
                <a:cs typeface="+mn-cs"/>
              </a:rPr>
              <a:t>Depending</a:t>
            </a:r>
            <a:r>
              <a:rPr lang="en-US" sz="1200" u="none" kern="1200" baseline="0" dirty="0">
                <a:solidFill>
                  <a:schemeClr val="tx1"/>
                </a:solidFill>
                <a:effectLst/>
                <a:latin typeface="+mn-lt"/>
                <a:ea typeface="+mn-ea"/>
                <a:cs typeface="+mn-cs"/>
              </a:rPr>
              <a:t> on the type of investment model considered, the situation can be complicated by supply chain diversity and complexity. </a:t>
            </a:r>
            <a:r>
              <a:rPr lang="en-US" sz="1200" dirty="0"/>
              <a:t>Smallholder growers and communities are sometimes many links away from corporate buyers, who may not have</a:t>
            </a:r>
            <a:r>
              <a:rPr lang="en-US" sz="1200" baseline="0" dirty="0"/>
              <a:t> accurate information and need to rely on national and regional suppliers. </a:t>
            </a:r>
            <a:r>
              <a:rPr lang="en-US" sz="1200" kern="1200" dirty="0">
                <a:solidFill>
                  <a:schemeClr val="tx1"/>
                </a:solidFill>
                <a:effectLst/>
                <a:latin typeface="+mn-lt"/>
                <a:ea typeface="+mn-ea"/>
                <a:cs typeface="+mn-cs"/>
              </a:rPr>
              <a:t>There</a:t>
            </a:r>
            <a:r>
              <a:rPr lang="en-US" sz="1200" kern="1200" baseline="0" dirty="0">
                <a:solidFill>
                  <a:schemeClr val="tx1"/>
                </a:solidFill>
                <a:effectLst/>
                <a:latin typeface="+mn-lt"/>
                <a:ea typeface="+mn-ea"/>
                <a:cs typeface="+mn-cs"/>
              </a:rPr>
              <a:t> are agency costs involved to influence and monitor supplier behavior.</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u="non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19</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 such an environment, there</a:t>
            </a:r>
            <a:r>
              <a:rPr lang="en-US" baseline="0" dirty="0"/>
              <a:t> are a number of land issues that could complicate investments. One critical challenge is a lack of unclear land rights. Businesses must take care to conduct thorough due diligence to identify and map all formal and customary land rights and uses (both men’s and women’s) in the investment area.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u="sng" baseline="0" dirty="0"/>
              <a:t>Unclear land rights as an investment barrier: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a:t>
            </a:r>
            <a:r>
              <a:rPr lang="en-US" baseline="0" dirty="0"/>
              <a:t> order to proceed with acquisition or lease of land, the business must first know who has existing rights to that land. Unfortunately, it </a:t>
            </a:r>
            <a:r>
              <a:rPr lang="en-US" dirty="0"/>
              <a:t>is rarely as easy as relying</a:t>
            </a:r>
            <a:r>
              <a:rPr lang="en-US" baseline="0" dirty="0"/>
              <a:t> on the government land records.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Land records often do not reflect ground-level realities as understood by those possessing or using the land. </a:t>
            </a:r>
            <a:r>
              <a:rPr lang="en-US" baseline="0" dirty="0"/>
              <a:t>Land rights are unlikely to be clear and well documented. They may </a:t>
            </a:r>
            <a:r>
              <a:rPr lang="en-US" b="0" baseline="0" dirty="0"/>
              <a:t>be disputed or overlapping. </a:t>
            </a:r>
            <a:r>
              <a:rPr lang="en-US" b="0" baseline="0" dirty="0">
                <a:solidFill>
                  <a:srgbClr val="FF0000"/>
                </a:solidFill>
              </a:rPr>
              <a:t>Women’s land uses may be unrecognized and remain unidentified because they are often secondary to men’s rights and uses.</a:t>
            </a:r>
            <a:endParaRPr lang="en-US"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When there are unclear land rights, a business may fail to identify and map accurately all land rights and uses.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This impacts a business’ ability to consult and compensate all parties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This can also impact a business’ ability to accurately assess and therefore mitigate all environmental and social impacts of the proposed investment.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These can lead to ongoing problems throughout an investment of encroachment, social unrest, boundary conflicts, compensation disputes.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a:solidFill>
                  <a:schemeClr val="tx1"/>
                </a:solidFill>
                <a:effectLst/>
                <a:latin typeface="+mn-lt"/>
                <a:ea typeface="+mn-ea"/>
                <a:cs typeface="+mn-cs"/>
              </a:rPr>
              <a:t>Photo Credit to Landesa</a:t>
            </a:r>
          </a:p>
        </p:txBody>
      </p:sp>
      <p:sp>
        <p:nvSpPr>
          <p:cNvPr id="4" name="Slide Number Placeholder 3"/>
          <p:cNvSpPr>
            <a:spLocks noGrp="1"/>
          </p:cNvSpPr>
          <p:nvPr>
            <p:ph type="sldNum" sz="quarter" idx="10"/>
          </p:nvPr>
        </p:nvSpPr>
        <p:spPr/>
        <p:txBody>
          <a:bodyPr/>
          <a:lstStyle/>
          <a:p>
            <a:fld id="{2348DA63-90AA-42B7-B0C6-859D8FA4CFE4}" type="slidenum">
              <a:rPr lang="en-US" smtClean="0"/>
              <a:t>20</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Land issues can also be inherited from predecessor’s past actions when acquiring existing landholdings. Any inherited land issues are commonly referred to as </a:t>
            </a:r>
            <a:r>
              <a:rPr lang="en-US" sz="1200" i="1" kern="1200" baseline="0" dirty="0">
                <a:solidFill>
                  <a:schemeClr val="tx1"/>
                </a:solidFill>
                <a:effectLst/>
                <a:latin typeface="+mn-lt"/>
                <a:ea typeface="+mn-ea"/>
                <a:cs typeface="+mn-cs"/>
              </a:rPr>
              <a:t>“legacy issues.” </a:t>
            </a:r>
            <a:r>
              <a:rPr lang="en-US" sz="1200" dirty="0">
                <a:solidFill>
                  <a:srgbClr val="355121"/>
                </a:solidFill>
              </a:rPr>
              <a:t>Legacy</a:t>
            </a:r>
            <a:r>
              <a:rPr lang="en-US" sz="1200" baseline="0" dirty="0">
                <a:solidFill>
                  <a:srgbClr val="355121"/>
                </a:solidFill>
              </a:rPr>
              <a:t> issues are likely when a country has a h</a:t>
            </a:r>
            <a:r>
              <a:rPr lang="en-US" sz="1200" dirty="0">
                <a:solidFill>
                  <a:srgbClr val="355121"/>
                </a:solidFill>
              </a:rPr>
              <a:t>istory of problematic</a:t>
            </a:r>
            <a:r>
              <a:rPr lang="en-US" sz="1200" dirty="0">
                <a:solidFill>
                  <a:srgbClr val="FF0000"/>
                </a:solidFill>
              </a:rPr>
              <a:t> </a:t>
            </a:r>
            <a:r>
              <a:rPr lang="en-US" sz="1200" dirty="0">
                <a:solidFill>
                  <a:srgbClr val="355121"/>
                </a:solidFill>
              </a:rPr>
              <a:t>expropriation</a:t>
            </a:r>
            <a:r>
              <a:rPr lang="en-US" sz="1200" baseline="0" dirty="0">
                <a:solidFill>
                  <a:srgbClr val="355121"/>
                </a:solidFill>
              </a:rPr>
              <a:t> and corruption.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a:solidFill>
                  <a:srgbClr val="355121"/>
                </a:solidFill>
              </a:rPr>
              <a:t>Legacy issues occur when a prior owner or the government acquired land in a way that did not follow best practices (e.g. failed to map all land uses, failed to consult all land users, did not properly assess all potential impacts, did not have a proceed for resolving grievances, did not follow through on promises, such as compensation).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solidFill>
                  <a:srgbClr val="355121"/>
                </a:solidFill>
              </a:rPr>
              <a:t>A company may need to mitigate ongoing or future risks and inequities even when the issues may not have been the direct result of a company’s actions. A company is still a beneficiary of those prior unjust or problematic acts.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solidFill>
                  <a:srgbClr val="355121"/>
                </a:solidFill>
              </a:rPr>
              <a:t>When pre-existing claims of local land users are left unaddressed, disagreements and distrust can create financial, liability  and reputational risks even when a company is not legally at fault</a:t>
            </a:r>
            <a:r>
              <a:rPr lang="en-US" sz="1200" baseline="0" dirty="0">
                <a:solidFill>
                  <a:srgbClr val="355121"/>
                </a:solidFill>
              </a:rPr>
              <a:t>. Unresolved disputes can result in increased operational expenditures due to protest, physical  damage (such as through arson), and project delays.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solidFill>
                  <a:srgbClr val="355121"/>
                </a:solidFill>
              </a:rPr>
              <a:t>Inherited land issues can comprise a company’s reputation just as much as a company’s own direct actions. Companies should therefore conduct due diligence to identify and mitigate risks related to legacy issues.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u="none" strike="noStrike" kern="1200" baseline="0" dirty="0">
              <a:solidFill>
                <a:srgbClr val="35512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a:solidFill>
                  <a:schemeClr val="tx1"/>
                </a:solidFill>
                <a:effectLst/>
                <a:latin typeface="+mn-lt"/>
                <a:ea typeface="+mn-ea"/>
                <a:cs typeface="+mn-cs"/>
              </a:rPr>
              <a:t>Photo Credit to Landesa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solidFill>
                <a:srgbClr val="355121"/>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solidFill>
                <a:srgbClr val="355121"/>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i="1"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i="1" kern="1200" baseline="0" dirty="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21</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Where governance gaps may be significant, there are likely to be gaps in state-based judicial grievance mechanisms. Although a formal dispute resolution processes may be in place, it may be impractical or inaccessible for most citizens, particularly those in poor, rural areas. Engaging in the formal court system can be expensive, time-consuming, or inefficient,  so it can be difficult for communities and individuals (both women and men) to raise concerns or complaints related to an investment project.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Grievance channels are important to support social acceptance of an investment and to provide companies with information. They can be a beneficial tool for communities to raise concerns and identify risks associated with the project through an organized and productive channel, but also for the company to identify problems that need to be addressed or policies that need to be changed for the long term viability of the investment.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In situations with gaps in state-based dispute resolution channels, effective non-judicial company-based grievance mechanisms are critical to ensure access to remedy for all parties impacted by the investment and open channels of communication between a company and impacted communities. They can support a learning culture through which we can learn and improve from the types and prevalence of disputes. Businesses should work with affected communities to establish grievance mechanisms that are accessible, transparent and culturally appropriate to resolve disputes pertaining to the investment.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a:solidFill>
                  <a:schemeClr val="tx1"/>
                </a:solidFill>
                <a:effectLst/>
                <a:latin typeface="+mn-lt"/>
                <a:ea typeface="+mn-ea"/>
                <a:cs typeface="+mn-cs"/>
              </a:rPr>
              <a:t>Photo Credit to Landesa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22</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ysClr val="windowText" lastClr="000000"/>
              </a:solidFill>
              <a:effectLst/>
              <a:uLnTx/>
              <a:uFillTx/>
              <a:latin typeface="Arial"/>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t>Why is it not enough for companies seeking to conduct responsible land transactions to work with community leaders?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solidFill>
                  <a:srgbClr val="355121"/>
                </a:solidFill>
              </a:rPr>
              <a:t>Because different individuals and types of community members have differing access, participation and roles in land matters</a:t>
            </a:r>
            <a:r>
              <a:rPr lang="en-US" sz="1200" i="1" dirty="0">
                <a:solidFill>
                  <a:srgbClr val="355121"/>
                </a:solidFill>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solidFill>
                  <a:srgbClr val="355121"/>
                </a:solidFill>
              </a:rPr>
              <a:t>Therefore efforts to engage all rights</a:t>
            </a:r>
            <a:r>
              <a:rPr lang="en-US" sz="1200" i="0" baseline="0" dirty="0">
                <a:solidFill>
                  <a:srgbClr val="355121"/>
                </a:solidFill>
              </a:rPr>
              <a:t> holders must go beyond government officials and community leaders. Businesses must obtain informed consent from community members, including women and other vulnerable groups, prior to executing a land transaction and implementing the investment.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baseline="0" dirty="0">
                <a:solidFill>
                  <a:srgbClr val="355121"/>
                </a:solidFill>
              </a:rPr>
              <a:t>The concept of Free, Prior and Informed Consent or FPIC is a legal principle originating from the United Nations Declaration of Rights of Indigenous Peoples recognizing the right of all land users to say “yes” or “no” to proposed changes in their land use. Universally, this is understood to be a legal principle of good contracting – the party being asked to enter into the contract has the right to say “no”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i="0" dirty="0">
              <a:solidFill>
                <a:srgbClr val="355121"/>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i="0" dirty="0">
              <a:solidFill>
                <a:srgbClr val="355121"/>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solidFill>
                  <a:srgbClr val="355121"/>
                </a:solidFill>
              </a:rPr>
              <a:t>Photo Credit: Deborah Espinosa</a:t>
            </a:r>
          </a:p>
        </p:txBody>
      </p:sp>
      <p:sp>
        <p:nvSpPr>
          <p:cNvPr id="4" name="Slide Number Placeholder 3"/>
          <p:cNvSpPr>
            <a:spLocks noGrp="1"/>
          </p:cNvSpPr>
          <p:nvPr>
            <p:ph type="sldNum" sz="quarter" idx="10"/>
          </p:nvPr>
        </p:nvSpPr>
        <p:spPr/>
        <p:txBody>
          <a:bodyPr/>
          <a:lstStyle/>
          <a:p>
            <a:fld id="{2348DA63-90AA-42B7-B0C6-859D8FA4CFE4}" type="slidenum">
              <a:rPr lang="en-US" smtClean="0"/>
              <a:t>23</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ysClr val="windowText" lastClr="000000"/>
              </a:solidFill>
              <a:effectLst/>
              <a:uLnTx/>
              <a:uFillTx/>
              <a:latin typeface="Arial"/>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ysClr val="windowText" lastClr="000000"/>
                </a:solidFill>
                <a:effectLst/>
                <a:uLnTx/>
                <a:uFillTx/>
                <a:latin typeface="Arial"/>
                <a:ea typeface="+mn-ea"/>
                <a:cs typeface="Arial"/>
              </a:rPr>
              <a:t>FPIC generally refers to the right of land rights holders to make decisions through their own freely chosen representatives (which could involve a variety of institutions or processes) and to give or withhold their consent to any project that may affect the land and resources that they own, occupy or use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u="sng" dirty="0"/>
              <a:t>Free -</a:t>
            </a:r>
            <a:r>
              <a:rPr lang="en-US" sz="1200" b="0" dirty="0"/>
              <a:t> implies no coercion, intimidation or manipulation.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u="sng" dirty="0"/>
              <a:t>Prior -</a:t>
            </a:r>
            <a:r>
              <a:rPr lang="en-US" sz="1200" b="0" i="1" dirty="0"/>
              <a:t> </a:t>
            </a:r>
            <a:r>
              <a:rPr lang="en-US" sz="1200" b="0" dirty="0"/>
              <a:t>implies consent is sought far enough in advance of any  authorization or commencement of activities, and the time requirements of stakeholders’ consultation and processes are respected.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u="sng" dirty="0"/>
              <a:t>Informed -</a:t>
            </a:r>
            <a:r>
              <a:rPr lang="en-US" sz="1200" b="0" i="1" dirty="0"/>
              <a:t> </a:t>
            </a:r>
            <a:r>
              <a:rPr lang="en-US" sz="1200" b="0" dirty="0"/>
              <a:t>implies that all information relating to the activity is provided to stakeholders and that the information is objective, accurate and presented in a manner or form that is understandable.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u="sng" dirty="0"/>
              <a:t>Consent</a:t>
            </a:r>
            <a:r>
              <a:rPr lang="en-US" sz="1200" b="0" u="sng" dirty="0"/>
              <a:t> -</a:t>
            </a:r>
            <a:r>
              <a:rPr lang="en-US" sz="1200" b="0" dirty="0"/>
              <a:t> implies that stakeholders have agreed to the activity that is the subject of the consultation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Before obtaining land or changing its use, the business must receive the FPIC of identified land rights holders and users. FPIC seeks to ensure people are not coerced, forced, intimidated or pressured to transfer or change the use of their land under unfair or unjust circumstances.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solidFill>
                  <a:srgbClr val="355121"/>
                </a:solidFill>
              </a:rPr>
              <a:t>Source:</a:t>
            </a:r>
            <a:r>
              <a:rPr lang="en-US" sz="1200" baseline="0" dirty="0">
                <a:solidFill>
                  <a:srgbClr val="355121"/>
                </a:solidFill>
              </a:rPr>
              <a:t> </a:t>
            </a:r>
            <a:r>
              <a:rPr lang="en-US" sz="1200" i="0" kern="1200" dirty="0">
                <a:solidFill>
                  <a:schemeClr val="tx1"/>
                </a:solidFill>
                <a:effectLst/>
                <a:latin typeface="+mn-lt"/>
                <a:ea typeface="+mn-ea"/>
                <a:cs typeface="+mn-cs"/>
              </a:rPr>
              <a:t>FAO, Free Prior and Informed Consent: An Indigenous Peoples’ Right a Good Practice for Local Communities, 13, available at </a:t>
            </a:r>
            <a:r>
              <a:rPr lang="en-US" sz="1200" i="1" kern="1200" dirty="0">
                <a:solidFill>
                  <a:schemeClr val="tx1"/>
                </a:solidFill>
                <a:effectLst/>
                <a:latin typeface="+mn-lt"/>
                <a:ea typeface="+mn-ea"/>
                <a:cs typeface="+mn-cs"/>
              </a:rPr>
              <a:t>http://www.fao.org/3/a-i6190e.pdf.</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24</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Although women’s land use rights and interests are often secondary or unnoticed, </a:t>
            </a:r>
            <a:r>
              <a:rPr lang="en-US" sz="1200" b="0" i="1" u="none" strike="noStrike" kern="1200" baseline="0" dirty="0">
                <a:solidFill>
                  <a:schemeClr val="tx1"/>
                </a:solidFill>
                <a:latin typeface="+mn-lt"/>
                <a:ea typeface="+mn-ea"/>
                <a:cs typeface="+mn-cs"/>
              </a:rPr>
              <a:t>they are central to household livelihoods </a:t>
            </a:r>
            <a:r>
              <a:rPr lang="en-US" sz="1200" b="0" i="0" u="none" strike="noStrike" kern="1200" baseline="0" dirty="0">
                <a:solidFill>
                  <a:schemeClr val="tx1"/>
                </a:solidFill>
                <a:latin typeface="+mn-lt"/>
                <a:ea typeface="+mn-ea"/>
                <a:cs typeface="+mn-cs"/>
              </a:rPr>
              <a:t>and are almost certain to be significantly impacted by any effort to obtain land.</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Between men and women, both in the household and in the community, men have far more power and voice than women do.</a:t>
            </a:r>
          </a:p>
          <a:p>
            <a:pPr marL="171450" indent="-171450">
              <a:buFont typeface="Arial" panose="020B0604020202020204" pitchFamily="34" charset="0"/>
              <a:buChar char="•"/>
            </a:pPr>
            <a:r>
              <a:rPr lang="en-US" sz="1200" b="0" i="0" u="none" strike="noStrike" kern="1200" baseline="0" dirty="0">
                <a:solidFill>
                  <a:schemeClr val="tx1"/>
                </a:solidFill>
                <a:effectLst/>
                <a:latin typeface="+mn-lt"/>
                <a:ea typeface="+mn-ea"/>
                <a:cs typeface="+mn-cs"/>
              </a:rPr>
              <a:t>Therefore, </a:t>
            </a:r>
            <a:r>
              <a:rPr lang="en-US" sz="1200" b="0" i="0" u="none" strike="noStrike" kern="1200" baseline="0" dirty="0">
                <a:solidFill>
                  <a:srgbClr val="FF0000"/>
                </a:solidFill>
                <a:effectLst/>
                <a:latin typeface="+mn-lt"/>
                <a:ea typeface="+mn-ea"/>
                <a:cs typeface="+mn-cs"/>
              </a:rPr>
              <a:t>businesses need to </a:t>
            </a:r>
            <a:r>
              <a:rPr lang="en-US" sz="1200" b="0" i="0" u="none" strike="noStrike" kern="1200" baseline="0" dirty="0">
                <a:solidFill>
                  <a:schemeClr val="tx1"/>
                </a:solidFill>
                <a:effectLst/>
                <a:latin typeface="+mn-lt"/>
                <a:ea typeface="+mn-ea"/>
                <a:cs typeface="+mn-cs"/>
              </a:rPr>
              <a:t>take specific efforts to ensure women are included in consultations and decision-making.</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To cause no harm, companies must identify women’s uses of the land (as separate from men’s uses) and fairly compensate them for the loss of the ability to use the land (separate from men’s compensation).</a:t>
            </a:r>
            <a:endParaRPr lang="en-US" sz="1200" b="0" i="0" u="none" strike="noStrike" kern="1200" baseline="0" dirty="0">
              <a:solidFill>
                <a:schemeClr val="tx1"/>
              </a:solidFill>
              <a:latin typeface="+mn-lt"/>
              <a:ea typeface="+mn-ea"/>
              <a:cs typeface="+mn-cs"/>
            </a:endParaRPr>
          </a:p>
          <a:p>
            <a:pPr marL="0" indent="0">
              <a:buFont typeface="Arial" panose="020B0604020202020204" pitchFamily="34" charset="0"/>
              <a:buNone/>
            </a:pPr>
            <a:endParaRPr lang="en-US" sz="1200" b="0" i="0" u="none" strike="noStrike"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0" dirty="0">
                <a:solidFill>
                  <a:srgbClr val="355121"/>
                </a:solidFill>
              </a:rPr>
              <a:t>Photo Credit: Landesa</a:t>
            </a:r>
          </a:p>
          <a:p>
            <a:pPr marL="0" indent="0">
              <a:buFont typeface="Arial" panose="020B0604020202020204" pitchFamily="34" charset="0"/>
              <a:buNone/>
            </a:pPr>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25</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p>
          <a:p>
            <a:pPr marL="342900" marR="0" indent="-342900" algn="l" defTabSz="914400" rtl="0" eaLnBrk="1" fontAlgn="auto" latinLnBrk="0" hangingPunct="1">
              <a:lnSpc>
                <a:spcPct val="100000"/>
              </a:lnSpc>
              <a:spcBef>
                <a:spcPts val="0"/>
              </a:spcBef>
              <a:spcAft>
                <a:spcPts val="1200"/>
              </a:spcAft>
              <a:buClrTx/>
              <a:buSzTx/>
              <a:buFont typeface="Arial"/>
              <a:buChar char="•"/>
              <a:tabLst/>
              <a:defRPr/>
            </a:pPr>
            <a:r>
              <a:rPr lang="en-US" sz="2400" i="1" dirty="0">
                <a:solidFill>
                  <a:srgbClr val="355121"/>
                </a:solidFill>
                <a:latin typeface="Gotham"/>
                <a:cs typeface="Gotham"/>
              </a:rPr>
              <a:t>To be socially responsible</a:t>
            </a:r>
            <a:r>
              <a:rPr lang="en-US" sz="2400" i="0" baseline="0" dirty="0">
                <a:solidFill>
                  <a:srgbClr val="355121"/>
                </a:solidFill>
                <a:latin typeface="Gotham"/>
                <a:cs typeface="Gotham"/>
              </a:rPr>
              <a:t>: L</a:t>
            </a:r>
            <a:r>
              <a:rPr lang="en-US" sz="2400" dirty="0">
                <a:solidFill>
                  <a:srgbClr val="355121"/>
                </a:solidFill>
                <a:latin typeface="Gotham"/>
                <a:cs typeface="Gotham"/>
              </a:rPr>
              <a:t>and-related investments must ensure that women and men are not harmed, are meaningfully consulted and give consent where their rights are affected, are fairly compensated for lost land and resource rights, and benefit equally from the investment.</a:t>
            </a:r>
          </a:p>
          <a:p>
            <a:pPr marL="342900" marR="0" indent="-342900" algn="l" defTabSz="914400" rtl="0" eaLnBrk="1" fontAlgn="auto" latinLnBrk="0" hangingPunct="1">
              <a:lnSpc>
                <a:spcPct val="100000"/>
              </a:lnSpc>
              <a:spcBef>
                <a:spcPts val="0"/>
              </a:spcBef>
              <a:spcAft>
                <a:spcPts val="1200"/>
              </a:spcAft>
              <a:buClrTx/>
              <a:buSzTx/>
              <a:buFont typeface="Arial"/>
              <a:buChar char="•"/>
              <a:tabLst/>
              <a:defRPr/>
            </a:pPr>
            <a:r>
              <a:rPr lang="en-US" sz="2400" dirty="0">
                <a:solidFill>
                  <a:srgbClr val="355121"/>
                </a:solidFill>
                <a:latin typeface="Gotham"/>
                <a:cs typeface="Gotham"/>
              </a:rPr>
              <a:t>Importantly, socially responsible investments should not contribute to gender gaps by systematically disenfranchising women or men.</a:t>
            </a:r>
          </a:p>
          <a:p>
            <a:pPr marL="342900" marR="0" indent="-342900" algn="l" defTabSz="914400" rtl="0" eaLnBrk="1" fontAlgn="auto" latinLnBrk="0" hangingPunct="1">
              <a:lnSpc>
                <a:spcPct val="100000"/>
              </a:lnSpc>
              <a:spcBef>
                <a:spcPts val="0"/>
              </a:spcBef>
              <a:spcAft>
                <a:spcPts val="1200"/>
              </a:spcAft>
              <a:buClrTx/>
              <a:buSzTx/>
              <a:buFont typeface="Arial"/>
              <a:buChar char="•"/>
              <a:tabLst/>
              <a:defRPr/>
            </a:pPr>
            <a:r>
              <a:rPr lang="en-US" sz="2400" b="0" i="1" u="none" strike="noStrike" kern="1200" baseline="0" dirty="0">
                <a:solidFill>
                  <a:schemeClr val="tx1"/>
                </a:solidFill>
                <a:latin typeface="+mn-lt"/>
                <a:ea typeface="+mn-ea"/>
                <a:cs typeface="+mn-cs"/>
              </a:rPr>
              <a:t>A gender-neutral approach is insufficient - </a:t>
            </a:r>
            <a:r>
              <a:rPr lang="en-US" sz="2400" b="0" i="0" u="none" strike="noStrike" kern="1200" baseline="0" dirty="0">
                <a:solidFill>
                  <a:schemeClr val="tx1"/>
                </a:solidFill>
                <a:latin typeface="+mn-lt"/>
                <a:ea typeface="+mn-ea"/>
                <a:cs typeface="+mn-cs"/>
              </a:rPr>
              <a:t>an approach that does not explicitly respect the rights of women and consider women’s needs, insights, and interests will inevitably further the marginalization of women due to prevailing and persistent norms and traditions that discriminate against women. </a:t>
            </a:r>
          </a:p>
          <a:p>
            <a:pPr marL="342900" marR="0" lvl="1" indent="-342900" algn="l" defTabSz="914400" rtl="0" eaLnBrk="1" fontAlgn="auto" latinLnBrk="0" hangingPunct="1">
              <a:lnSpc>
                <a:spcPct val="100000"/>
              </a:lnSpc>
              <a:spcBef>
                <a:spcPts val="0"/>
              </a:spcBef>
              <a:spcAft>
                <a:spcPts val="1200"/>
              </a:spcAft>
              <a:buClrTx/>
              <a:buSzTx/>
              <a:buFont typeface="Arial"/>
              <a:buChar char="•"/>
              <a:tabLst/>
              <a:defRPr/>
            </a:pPr>
            <a:r>
              <a:rPr lang="en-US" sz="2200" i="1" dirty="0">
                <a:solidFill>
                  <a:srgbClr val="355121"/>
                </a:solidFill>
                <a:latin typeface="Gotham"/>
                <a:cs typeface="Gotham"/>
              </a:rPr>
              <a:t>Active Approach Required- </a:t>
            </a:r>
            <a:r>
              <a:rPr lang="en-US" sz="2200" dirty="0">
                <a:solidFill>
                  <a:srgbClr val="355121"/>
                </a:solidFill>
                <a:latin typeface="Gotham"/>
                <a:cs typeface="Gotham"/>
              </a:rPr>
              <a:t>Therefore, in</a:t>
            </a:r>
            <a:r>
              <a:rPr lang="en-US" sz="2200" baseline="0" dirty="0">
                <a:solidFill>
                  <a:srgbClr val="355121"/>
                </a:solidFill>
                <a:latin typeface="Gotham"/>
                <a:cs typeface="Gotham"/>
              </a:rPr>
              <a:t> order to meet international best practices, businesses must pay specialized attention to a</a:t>
            </a:r>
            <a:r>
              <a:rPr lang="en-US" sz="2200" dirty="0">
                <a:solidFill>
                  <a:srgbClr val="355121"/>
                </a:solidFill>
                <a:latin typeface="Gotham"/>
                <a:cs typeface="Gotham"/>
              </a:rPr>
              <a:t>ctively anticipate, identify and address gender differences.</a:t>
            </a:r>
            <a:r>
              <a:rPr lang="en-US" sz="2200" baseline="0" dirty="0">
                <a:solidFill>
                  <a:srgbClr val="355121"/>
                </a:solidFill>
                <a:latin typeface="Gotham"/>
                <a:cs typeface="Gotham"/>
              </a:rPr>
              <a:t> This means:</a:t>
            </a:r>
            <a:endParaRPr lang="en-US" sz="2400" dirty="0">
              <a:solidFill>
                <a:srgbClr val="355121"/>
              </a:solidFill>
              <a:latin typeface="Gotham"/>
              <a:cs typeface="Gotham"/>
            </a:endParaRPr>
          </a:p>
          <a:p>
            <a:pPr marL="800100" lvl="1" indent="-342900">
              <a:spcAft>
                <a:spcPts val="1200"/>
              </a:spcAft>
              <a:buFont typeface="Arial"/>
              <a:buChar char="•"/>
            </a:pPr>
            <a:r>
              <a:rPr lang="en-GB" sz="2200" dirty="0">
                <a:solidFill>
                  <a:srgbClr val="355121"/>
                </a:solidFill>
                <a:latin typeface="Gotham"/>
                <a:cs typeface="Gotham"/>
              </a:rPr>
              <a:t>Understanding established gender roles and household dynamics.</a:t>
            </a:r>
          </a:p>
          <a:p>
            <a:pPr marL="800100" marR="0" lvl="1" indent="-342900" algn="l" defTabSz="914400" rtl="0" eaLnBrk="1" fontAlgn="auto" latinLnBrk="0" hangingPunct="1">
              <a:lnSpc>
                <a:spcPct val="100000"/>
              </a:lnSpc>
              <a:spcBef>
                <a:spcPts val="0"/>
              </a:spcBef>
              <a:spcAft>
                <a:spcPts val="1200"/>
              </a:spcAft>
              <a:buClrTx/>
              <a:buSzTx/>
              <a:buFont typeface="Arial"/>
              <a:buChar char="•"/>
              <a:tabLst/>
              <a:defRPr/>
            </a:pPr>
            <a:r>
              <a:rPr lang="en-GB" sz="2200" dirty="0">
                <a:solidFill>
                  <a:srgbClr val="355121"/>
                </a:solidFill>
                <a:latin typeface="Gotham"/>
                <a:cs typeface="Gotham"/>
              </a:rPr>
              <a:t>Supporting gender representation in community management structures,</a:t>
            </a:r>
            <a:r>
              <a:rPr lang="en-GB" sz="2200" baseline="0" dirty="0">
                <a:solidFill>
                  <a:srgbClr val="355121"/>
                </a:solidFill>
                <a:latin typeface="Gotham"/>
                <a:cs typeface="Gotham"/>
              </a:rPr>
              <a:t> consultations, negotiations, decision-making, and distribution of compensation and benefits.</a:t>
            </a:r>
            <a:endParaRPr lang="en-US" sz="1200" i="0" dirty="0">
              <a:solidFill>
                <a:srgbClr val="35512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35512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355121"/>
                </a:solidFill>
              </a:rPr>
              <a:t>Photo Credit: Landesa</a:t>
            </a:r>
          </a:p>
          <a:p>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26</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Suggested Speaker’s Notes:</a:t>
            </a:r>
          </a:p>
          <a:p>
            <a:endParaRPr lang="en-US" sz="1200" dirty="0">
              <a:solidFill>
                <a:srgbClr val="355121"/>
              </a:solidFill>
            </a:endParaRPr>
          </a:p>
          <a:p>
            <a:r>
              <a:rPr lang="en-US" sz="1200" dirty="0">
                <a:solidFill>
                  <a:srgbClr val="355121"/>
                </a:solidFill>
              </a:rPr>
              <a:t>To achieve a responsible investment the business must have a social license to operate in the community. The business is responsible for securing and maintaining the community’s trust and approval of its operations throughout the life cycle of the investment.</a:t>
            </a:r>
          </a:p>
          <a:p>
            <a:endParaRPr lang="en-US" sz="1200" dirty="0">
              <a:solidFill>
                <a:srgbClr val="355121"/>
              </a:solidFill>
            </a:endParaRPr>
          </a:p>
          <a:p>
            <a:r>
              <a:rPr lang="en-US" sz="1200" u="sng" dirty="0">
                <a:solidFill>
                  <a:srgbClr val="355121"/>
                </a:solidFill>
              </a:rPr>
              <a:t>Social license</a:t>
            </a:r>
            <a:r>
              <a:rPr lang="en-US" dirty="0">
                <a:solidFill>
                  <a:schemeClr val="tx1"/>
                </a:solidFill>
              </a:rPr>
              <a:t> refers to obtaining and keeping the local communities’ and other stakeholders approval or broad social acceptance of a project.</a:t>
            </a:r>
            <a:r>
              <a:rPr lang="en-US" baseline="0" dirty="0">
                <a:solidFill>
                  <a:schemeClr val="tx1"/>
                </a:solidFill>
              </a:rPr>
              <a:t> It is </a:t>
            </a:r>
            <a:r>
              <a:rPr lang="en-US" sz="1200" baseline="0" dirty="0">
                <a:solidFill>
                  <a:srgbClr val="355121"/>
                </a:solidFill>
              </a:rPr>
              <a:t>i</a:t>
            </a:r>
            <a:r>
              <a:rPr lang="en-US" sz="1200" dirty="0">
                <a:solidFill>
                  <a:srgbClr val="355121"/>
                </a:solidFill>
              </a:rPr>
              <a:t>ncreasingly seen as prerequisite to development.</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chemeClr val="tx1"/>
                </a:solidFill>
              </a:rPr>
              <a:t>Stakeholders can include anyone affected by a project  (e.g., those displaced from the land) or anyone who could have an effect on the project (e.g., could organize a protest against the project)</a:t>
            </a:r>
            <a:endParaRPr lang="en-US" sz="1200" dirty="0">
              <a:solidFill>
                <a:srgbClr val="355121"/>
              </a:solidFill>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Social license must be distinguished from legal license</a:t>
            </a:r>
            <a:r>
              <a:rPr lang="en-US" baseline="0" dirty="0"/>
              <a:t> (</a:t>
            </a:r>
            <a:r>
              <a:rPr lang="en-US" baseline="0" dirty="0">
                <a:solidFill>
                  <a:schemeClr val="tx1"/>
                </a:solidFill>
              </a:rPr>
              <a:t>which is o</a:t>
            </a:r>
            <a:r>
              <a:rPr lang="en-US" dirty="0">
                <a:solidFill>
                  <a:schemeClr val="tx1"/>
                </a:solidFill>
              </a:rPr>
              <a:t>btained by abiding by applicable laws and procedures in making a land investment).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chemeClr val="tx1"/>
                </a:solidFill>
              </a:rPr>
              <a:t>Social license varies from site to site.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Social license is sometimes made evident by its withdrawal rather than by its presence.</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solidFill>
                <a:schemeClr val="tx1"/>
              </a:solidFill>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u="sng" dirty="0">
                <a:solidFill>
                  <a:schemeClr val="tx1"/>
                </a:solidFill>
              </a:rPr>
              <a:t>Obtaining</a:t>
            </a:r>
            <a:r>
              <a:rPr lang="en-US" u="sng" baseline="0" dirty="0">
                <a:solidFill>
                  <a:schemeClr val="tx1"/>
                </a:solidFill>
              </a:rPr>
              <a:t> Social License:</a:t>
            </a:r>
          </a:p>
          <a:p>
            <a:pPr marL="171450" indent="-171450">
              <a:buFont typeface="Arial" panose="020B0604020202020204" pitchFamily="34" charset="0"/>
              <a:buChar char="•"/>
            </a:pPr>
            <a:r>
              <a:rPr lang="en-US" sz="1200" dirty="0">
                <a:solidFill>
                  <a:srgbClr val="355121"/>
                </a:solidFill>
              </a:rPr>
              <a:t>Direct, one-on-one consultation and ongoing engagement </a:t>
            </a:r>
          </a:p>
          <a:p>
            <a:pPr marL="171450" indent="-171450">
              <a:buFont typeface="Arial" panose="020B0604020202020204" pitchFamily="34" charset="0"/>
              <a:buChar char="•"/>
            </a:pPr>
            <a:r>
              <a:rPr lang="en-US" sz="1200" dirty="0">
                <a:solidFill>
                  <a:srgbClr val="355121"/>
                </a:solidFill>
              </a:rPr>
              <a:t>Community information sessions, open houses, and workshops </a:t>
            </a:r>
          </a:p>
          <a:p>
            <a:pPr marL="171450" indent="-171450">
              <a:buFont typeface="Arial" panose="020B0604020202020204" pitchFamily="34" charset="0"/>
              <a:buChar char="•"/>
            </a:pPr>
            <a:r>
              <a:rPr lang="en-US" sz="1200" dirty="0">
                <a:solidFill>
                  <a:srgbClr val="355121"/>
                </a:solidFill>
              </a:rPr>
              <a:t>Co-design of projects &amp; benefit sharing arrangements</a:t>
            </a:r>
          </a:p>
          <a:p>
            <a:pPr marL="171450" indent="-171450">
              <a:buFont typeface="Arial" panose="020B0604020202020204" pitchFamily="34" charset="0"/>
              <a:buChar char="•"/>
            </a:pPr>
            <a:r>
              <a:rPr lang="en-US" sz="1200" dirty="0">
                <a:solidFill>
                  <a:srgbClr val="355121"/>
                </a:solidFill>
              </a:rPr>
              <a:t>Community investment programs</a:t>
            </a:r>
          </a:p>
          <a:p>
            <a:pPr marL="171450" indent="-171450">
              <a:buFont typeface="Arial" panose="020B0604020202020204" pitchFamily="34" charset="0"/>
              <a:buChar char="•"/>
            </a:pPr>
            <a:r>
              <a:rPr lang="en-US" sz="1200" dirty="0">
                <a:solidFill>
                  <a:srgbClr val="355121"/>
                </a:solidFill>
              </a:rPr>
              <a:t>Local employment and procurement programs</a:t>
            </a:r>
          </a:p>
          <a:p>
            <a:pPr marL="171450" indent="-171450">
              <a:buFont typeface="Arial" panose="020B0604020202020204" pitchFamily="34" charset="0"/>
              <a:buChar char="•"/>
            </a:pPr>
            <a:r>
              <a:rPr lang="en-US" sz="1200" dirty="0">
                <a:solidFill>
                  <a:srgbClr val="355121"/>
                </a:solidFill>
              </a:rPr>
              <a:t>Disclosure and reporting</a:t>
            </a:r>
          </a:p>
          <a:p>
            <a:pPr marL="171450" indent="-171450">
              <a:buFont typeface="Arial" panose="020B0604020202020204" pitchFamily="34" charset="0"/>
              <a:buChar char="•"/>
            </a:pPr>
            <a:r>
              <a:rPr lang="en-US" sz="1200" dirty="0">
                <a:solidFill>
                  <a:srgbClr val="355121"/>
                </a:solidFill>
              </a:rPr>
              <a:t>Establishment of accessible communications channels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u="sng" baseline="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solidFill>
                <a:schemeClr val="tx1"/>
              </a:solidFill>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27</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Slide Explanation:</a:t>
            </a:r>
          </a:p>
          <a:p>
            <a:endParaRPr lang="en-US" dirty="0"/>
          </a:p>
          <a:p>
            <a:r>
              <a:rPr lang="en-US" dirty="0"/>
              <a:t>The</a:t>
            </a:r>
            <a:r>
              <a:rPr lang="en-US" baseline="0" dirty="0"/>
              <a:t> purpose of this slide is to introduce 6 key best practices businesses must follow to achieve a responsible investment. The subsequent slides provide more detailed information on each topic, including how the government can support the business in achieving best practices.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28</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 typeface="Arial"/>
              <a:buNone/>
              <a:tabLst/>
              <a:defRPr/>
            </a:pPr>
            <a:r>
              <a:rPr lang="en-US" sz="2400" b="1" dirty="0"/>
              <a:t>Suggested Speaker’s Notes:</a:t>
            </a:r>
          </a:p>
          <a:p>
            <a:pPr marL="0" marR="0" lvl="0" indent="0" algn="l" defTabSz="914400" rtl="0" eaLnBrk="1" fontAlgn="auto" latinLnBrk="0" hangingPunct="1">
              <a:lnSpc>
                <a:spcPct val="100000"/>
              </a:lnSpc>
              <a:spcBef>
                <a:spcPts val="0"/>
              </a:spcBef>
              <a:spcAft>
                <a:spcPts val="600"/>
              </a:spcAft>
              <a:buClrTx/>
              <a:buSzTx/>
              <a:buFont typeface="Arial"/>
              <a:buNone/>
              <a:tabLst/>
              <a:defRPr/>
            </a:pPr>
            <a:endParaRPr lang="en-US" sz="2400" kern="1200" dirty="0">
              <a:solidFill>
                <a:schemeClr val="tx1"/>
              </a:solidFill>
              <a:latin typeface="+mn-lt"/>
              <a:ea typeface="+mn-ea"/>
              <a:cs typeface="Gotham"/>
            </a:endParaRPr>
          </a:p>
          <a:p>
            <a:pPr marL="0" marR="0" lvl="0" indent="0" algn="l" defTabSz="914400" rtl="0" eaLnBrk="1" fontAlgn="auto" latinLnBrk="0" hangingPunct="1">
              <a:lnSpc>
                <a:spcPct val="100000"/>
              </a:lnSpc>
              <a:spcBef>
                <a:spcPts val="0"/>
              </a:spcBef>
              <a:spcAft>
                <a:spcPts val="600"/>
              </a:spcAft>
              <a:buClrTx/>
              <a:buSzTx/>
              <a:buFont typeface="Arial"/>
              <a:buNone/>
              <a:tabLst/>
              <a:defRPr/>
            </a:pPr>
            <a:r>
              <a:rPr lang="en-US" sz="2400" kern="1200" dirty="0">
                <a:solidFill>
                  <a:schemeClr val="tx1"/>
                </a:solidFill>
                <a:latin typeface="+mn-lt"/>
                <a:ea typeface="+mn-ea"/>
                <a:cs typeface="Gotham"/>
              </a:rPr>
              <a:t>1. </a:t>
            </a:r>
            <a:r>
              <a:rPr lang="en-US" sz="2400" u="sng" kern="1200" dirty="0">
                <a:solidFill>
                  <a:schemeClr val="tx1"/>
                </a:solidFill>
                <a:latin typeface="+mn-lt"/>
                <a:ea typeface="+mn-ea"/>
                <a:cs typeface="Gotham"/>
              </a:rPr>
              <a:t>Identify &amp; recognize all legitimate rights holders (including customary, secondary, seasonal, &amp; use rights)</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a:t>
            </a:r>
            <a:r>
              <a:rPr lang="en-US" sz="1200" kern="1200" baseline="0" dirty="0">
                <a:solidFill>
                  <a:schemeClr val="tx1"/>
                </a:solidFill>
                <a:effectLst/>
                <a:latin typeface="+mn-lt"/>
                <a:ea typeface="+mn-ea"/>
                <a:cs typeface="+mn-cs"/>
              </a:rPr>
              <a:t> processes for identifying </a:t>
            </a:r>
            <a:r>
              <a:rPr lang="en-US" sz="1200" kern="1200" dirty="0">
                <a:solidFill>
                  <a:schemeClr val="tx1"/>
                </a:solidFill>
                <a:effectLst/>
                <a:latin typeface="+mn-lt"/>
                <a:ea typeface="+mn-ea"/>
                <a:cs typeface="+mn-cs"/>
              </a:rPr>
              <a:t>land rights holders and users can be complicated by the existence of plural governance</a:t>
            </a:r>
            <a:r>
              <a:rPr lang="en-US" sz="1200" kern="1200" baseline="0" dirty="0">
                <a:solidFill>
                  <a:schemeClr val="tx1"/>
                </a:solidFill>
                <a:effectLst/>
                <a:latin typeface="+mn-lt"/>
                <a:ea typeface="+mn-ea"/>
                <a:cs typeface="+mn-cs"/>
              </a:rPr>
              <a:t> systems, prevalence of informal rights, and overlapping rights. I</a:t>
            </a:r>
            <a:r>
              <a:rPr lang="en-US" sz="1200" kern="1200" dirty="0">
                <a:solidFill>
                  <a:schemeClr val="tx1"/>
                </a:solidFill>
                <a:effectLst/>
                <a:latin typeface="+mn-lt"/>
                <a:ea typeface="+mn-ea"/>
                <a:cs typeface="+mn-cs"/>
              </a:rPr>
              <a:t>n such contexts, community participation in land identification and mapping efforts is critical to ensure accuracy. The government can support businesses by:</a:t>
            </a:r>
            <a:endParaRPr lang="en-US" sz="2400" kern="1200" dirty="0">
              <a:solidFill>
                <a:schemeClr val="tx1"/>
              </a:solidFill>
              <a:latin typeface="+mn-lt"/>
              <a:ea typeface="+mn-ea"/>
              <a:cs typeface="Gotham"/>
            </a:endParaRP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400" kern="1200" dirty="0">
                <a:solidFill>
                  <a:schemeClr val="tx1"/>
                </a:solidFill>
                <a:latin typeface="+mn-lt"/>
                <a:ea typeface="+mn-ea"/>
                <a:cs typeface="Gotham"/>
              </a:rPr>
              <a:t>Consulting with the business to review land records</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400" kern="1200" dirty="0">
                <a:solidFill>
                  <a:schemeClr val="tx1"/>
                </a:solidFill>
                <a:latin typeface="+mn-lt"/>
                <a:ea typeface="+mn-ea"/>
                <a:cs typeface="Gotham"/>
              </a:rPr>
              <a:t>Linking the business with civil society experts on national laws and customary practices. </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400" kern="1200" dirty="0">
                <a:solidFill>
                  <a:schemeClr val="tx1"/>
                </a:solidFill>
                <a:latin typeface="+mn-lt"/>
                <a:ea typeface="+mn-ea"/>
                <a:cs typeface="Gotham"/>
              </a:rPr>
              <a:t>Assisting the business in c</a:t>
            </a:r>
            <a:r>
              <a:rPr lang="en-US" sz="1600" kern="1200" dirty="0">
                <a:solidFill>
                  <a:schemeClr val="tx1"/>
                </a:solidFill>
                <a:latin typeface="+mn-lt"/>
                <a:ea typeface="+mn-ea"/>
                <a:cs typeface="Gotham"/>
              </a:rPr>
              <a:t>onsultations with communities and conducting participatory mapping exercises to identify legitimate rights holders and uses.</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400" i="0" dirty="0">
                <a:solidFill>
                  <a:schemeClr val="tx1"/>
                </a:solidFill>
              </a:rPr>
              <a:t>Supporting physical inspection/site visits</a:t>
            </a:r>
            <a:r>
              <a:rPr lang="en-US" sz="2400" i="0" baseline="0" dirty="0">
                <a:solidFill>
                  <a:schemeClr val="tx1"/>
                </a:solidFill>
              </a:rPr>
              <a:t> during which the </a:t>
            </a:r>
            <a:r>
              <a:rPr lang="en-US" sz="2400" i="0" dirty="0">
                <a:solidFill>
                  <a:schemeClr val="tx1"/>
                </a:solidFill>
              </a:rPr>
              <a:t>owners, occupants, and other users and claimants</a:t>
            </a:r>
            <a:r>
              <a:rPr lang="en-US" sz="2400" i="0" baseline="0" dirty="0">
                <a:solidFill>
                  <a:schemeClr val="tx1"/>
                </a:solidFill>
              </a:rPr>
              <a:t> are interviewed, including</a:t>
            </a:r>
            <a:r>
              <a:rPr lang="en-US" sz="2400" i="0" dirty="0">
                <a:solidFill>
                  <a:schemeClr val="tx1"/>
                </a:solidFill>
              </a:rPr>
              <a:t> adjacent land owners and occupants. </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400" dirty="0">
                <a:solidFill>
                  <a:schemeClr val="tx1"/>
                </a:solidFill>
              </a:rPr>
              <a:t>Making the business aware of </a:t>
            </a:r>
            <a:r>
              <a:rPr lang="en-US" sz="2400" baseline="0" dirty="0">
                <a:solidFill>
                  <a:schemeClr val="tx1"/>
                </a:solidFill>
              </a:rPr>
              <a:t>u</a:t>
            </a:r>
            <a:r>
              <a:rPr lang="en-US" sz="2400" dirty="0">
                <a:solidFill>
                  <a:schemeClr val="tx1"/>
                </a:solidFill>
              </a:rPr>
              <a:t>nrecorded </a:t>
            </a:r>
            <a:r>
              <a:rPr lang="en-US" sz="2400" i="0" dirty="0">
                <a:solidFill>
                  <a:schemeClr val="tx1"/>
                </a:solidFill>
              </a:rPr>
              <a:t>users/shadow rights. Consider casual and secondary uses such as undocumented easements for gathering wood and accessing water supplies. </a:t>
            </a:r>
            <a:endParaRPr lang="en-US" sz="2400" kern="1200" dirty="0">
              <a:solidFill>
                <a:schemeClr val="tx1"/>
              </a:solidFill>
              <a:latin typeface="+mn-lt"/>
              <a:ea typeface="+mn-ea"/>
              <a:cs typeface="Gotham"/>
            </a:endParaRP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2400" kern="1200" dirty="0">
                <a:solidFill>
                  <a:schemeClr val="tx1"/>
                </a:solidFill>
                <a:latin typeface="+mn-lt"/>
                <a:ea typeface="+mn-ea"/>
                <a:cs typeface="Gotham"/>
              </a:rPr>
              <a:t>Encouraging the business to ensure that women’s rights are explicitly included in assessment.</a:t>
            </a:r>
            <a:r>
              <a:rPr lang="en-GB" sz="2400" kern="1200" baseline="0" dirty="0">
                <a:solidFill>
                  <a:schemeClr val="tx1"/>
                </a:solidFill>
                <a:latin typeface="+mn-lt"/>
                <a:ea typeface="+mn-ea"/>
                <a:cs typeface="Gotham"/>
              </a:rPr>
              <a:t> Consider the time of day of each visit to facilitate women’s involvement.</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400" kern="1200" dirty="0">
                <a:solidFill>
                  <a:schemeClr val="tx1"/>
                </a:solidFill>
                <a:latin typeface="+mn-lt"/>
                <a:ea typeface="+mn-ea"/>
                <a:cs typeface="Gotham"/>
              </a:rPr>
              <a:t>Helping the business identify existing conflicts related to land.</a:t>
            </a:r>
          </a:p>
        </p:txBody>
      </p:sp>
      <p:sp>
        <p:nvSpPr>
          <p:cNvPr id="4" name="Slide Number Placeholder 3"/>
          <p:cNvSpPr>
            <a:spLocks noGrp="1"/>
          </p:cNvSpPr>
          <p:nvPr>
            <p:ph type="sldNum" sz="quarter" idx="10"/>
          </p:nvPr>
        </p:nvSpPr>
        <p:spPr/>
        <p:txBody>
          <a:bodyPr/>
          <a:lstStyle/>
          <a:p>
            <a:fld id="{2348DA63-90AA-42B7-B0C6-859D8FA4CFE4}" type="slidenum">
              <a:rPr lang="en-US" smtClean="0"/>
              <a:t>29</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 typeface="Arial"/>
              <a:buNone/>
              <a:tabLst/>
              <a:defRPr/>
            </a:pPr>
            <a:r>
              <a:rPr lang="en-US" sz="2400" b="1" dirty="0"/>
              <a:t>Suggested Speaker’s Notes:</a:t>
            </a:r>
          </a:p>
          <a:p>
            <a:pPr marL="0" marR="0" lvl="0" indent="0" algn="l" defTabSz="914400" rtl="0" eaLnBrk="1" fontAlgn="auto" latinLnBrk="0" hangingPunct="1">
              <a:lnSpc>
                <a:spcPct val="100000"/>
              </a:lnSpc>
              <a:spcBef>
                <a:spcPts val="0"/>
              </a:spcBef>
              <a:spcAft>
                <a:spcPts val="600"/>
              </a:spcAft>
              <a:buClrTx/>
              <a:buSzTx/>
              <a:buFont typeface="Arial"/>
              <a:buNone/>
              <a:tabLst/>
              <a:defRPr/>
            </a:pPr>
            <a:endParaRPr lang="en-US" sz="2400" kern="1200" dirty="0">
              <a:solidFill>
                <a:schemeClr val="tx1"/>
              </a:solidFill>
              <a:latin typeface="+mn-lt"/>
              <a:ea typeface="+mn-ea"/>
              <a:cs typeface="Gotham"/>
            </a:endParaRPr>
          </a:p>
          <a:p>
            <a:r>
              <a:rPr lang="en-US" sz="2400" u="sng" kern="1200" dirty="0">
                <a:solidFill>
                  <a:schemeClr val="tx1"/>
                </a:solidFill>
                <a:latin typeface="+mn-lt"/>
                <a:ea typeface="+mn-ea"/>
                <a:cs typeface="Gotham"/>
              </a:rPr>
              <a:t>2. Conduct assessments of adverse impacts to rights holders </a:t>
            </a:r>
          </a:p>
          <a:p>
            <a:pPr marL="285750" lvl="0" indent="-285750">
              <a:spcAft>
                <a:spcPts val="600"/>
              </a:spcAft>
              <a:buFont typeface="Arial"/>
              <a:buChar char="•"/>
            </a:pPr>
            <a:r>
              <a:rPr lang="en-US" sz="1200" kern="1200" dirty="0">
                <a:solidFill>
                  <a:schemeClr val="tx1"/>
                </a:solidFill>
                <a:effectLst/>
                <a:latin typeface="+mn-lt"/>
                <a:ea typeface="+mn-ea"/>
                <a:cs typeface="+mn-cs"/>
              </a:rPr>
              <a:t>Before obtaining land or changing its use, the business must carry out assessments of the potential environmental, social, human rights, and gender impacts of the investment. </a:t>
            </a:r>
          </a:p>
          <a:p>
            <a:pPr marL="285750" lvl="0" indent="-285750">
              <a:spcAft>
                <a:spcPts val="600"/>
              </a:spcAft>
              <a:buFont typeface="Arial"/>
              <a:buChar char="•"/>
            </a:pPr>
            <a:r>
              <a:rPr lang="en-GB" sz="2400" baseline="0" dirty="0">
                <a:solidFill>
                  <a:srgbClr val="355121"/>
                </a:solidFill>
                <a:latin typeface="Gotham"/>
                <a:cs typeface="Gotham"/>
              </a:rPr>
              <a:t>The government should ensure the business hires neutral third parties to conduct impact</a:t>
            </a:r>
            <a:r>
              <a:rPr lang="en-GB" sz="2400" dirty="0">
                <a:solidFill>
                  <a:srgbClr val="355121"/>
                </a:solidFill>
                <a:latin typeface="Gotham"/>
                <a:cs typeface="Gotham"/>
              </a:rPr>
              <a:t> assessments</a:t>
            </a:r>
            <a:r>
              <a:rPr lang="en-GB" sz="2400" baseline="0" dirty="0">
                <a:solidFill>
                  <a:srgbClr val="355121"/>
                </a:solidFill>
                <a:latin typeface="Gotham"/>
                <a:cs typeface="Gotham"/>
              </a:rPr>
              <a:t> </a:t>
            </a:r>
            <a:r>
              <a:rPr lang="en-GB" sz="2400" dirty="0">
                <a:solidFill>
                  <a:srgbClr val="355121"/>
                </a:solidFill>
                <a:latin typeface="Gotham"/>
                <a:cs typeface="Gotham"/>
              </a:rPr>
              <a:t>that:</a:t>
            </a:r>
          </a:p>
          <a:p>
            <a:pPr marL="742950" lvl="1" indent="-285750">
              <a:spcAft>
                <a:spcPts val="600"/>
              </a:spcAft>
              <a:buFont typeface="Arial"/>
              <a:buChar char="•"/>
            </a:pPr>
            <a:r>
              <a:rPr lang="en-GB" sz="2400" dirty="0">
                <a:solidFill>
                  <a:srgbClr val="355121"/>
                </a:solidFill>
                <a:latin typeface="Gotham"/>
                <a:cs typeface="Gotham"/>
              </a:rPr>
              <a:t>Involve participation from impacted communities and individuals.</a:t>
            </a:r>
          </a:p>
          <a:p>
            <a:pPr marL="742950" lvl="1" indent="-285750">
              <a:spcAft>
                <a:spcPts val="600"/>
              </a:spcAft>
              <a:buFont typeface="Arial"/>
              <a:buChar char="•"/>
            </a:pPr>
            <a:r>
              <a:rPr lang="en-GB" sz="2400" dirty="0">
                <a:solidFill>
                  <a:srgbClr val="355121"/>
                </a:solidFill>
                <a:latin typeface="Gotham"/>
                <a:cs typeface="Gotham"/>
              </a:rPr>
              <a:t>Identify and anticipate impacts on livelihoods, food security, rights, and indirect social impacts. This </a:t>
            </a:r>
            <a:r>
              <a:rPr lang="en-US" sz="2400" dirty="0">
                <a:solidFill>
                  <a:schemeClr val="tx1"/>
                </a:solidFill>
              </a:rPr>
              <a:t>should include determination of impacts of the investment on women’s access and use of land and resources. </a:t>
            </a:r>
            <a:endParaRPr lang="en-GB" sz="2400" dirty="0">
              <a:solidFill>
                <a:srgbClr val="355121"/>
              </a:solidFill>
              <a:latin typeface="Gotham"/>
              <a:cs typeface="Gotham"/>
            </a:endParaRPr>
          </a:p>
          <a:p>
            <a:pPr marL="742950" lvl="1" indent="-285750">
              <a:spcAft>
                <a:spcPts val="600"/>
              </a:spcAft>
              <a:buFont typeface="Arial"/>
              <a:buChar char="•"/>
            </a:pPr>
            <a:r>
              <a:rPr lang="en-GB" sz="2400" dirty="0">
                <a:solidFill>
                  <a:srgbClr val="355121"/>
                </a:solidFill>
                <a:latin typeface="Gotham"/>
                <a:cs typeface="Gotham"/>
              </a:rPr>
              <a:t>Assess related business impacts to the project.</a:t>
            </a:r>
          </a:p>
          <a:p>
            <a:pPr marL="742950" lvl="1" indent="-285750">
              <a:spcAft>
                <a:spcPts val="600"/>
              </a:spcAft>
              <a:buFont typeface="Arial"/>
              <a:buChar char="•"/>
            </a:pPr>
            <a:r>
              <a:rPr lang="en-GB" sz="2400" dirty="0">
                <a:solidFill>
                  <a:srgbClr val="355121"/>
                </a:solidFill>
                <a:latin typeface="Gotham"/>
                <a:cs typeface="Gotham"/>
              </a:rPr>
              <a:t>Are carried out in advance of a contract for sale or lease.</a:t>
            </a:r>
          </a:p>
          <a:p>
            <a:pPr marL="742950" lvl="1" indent="-285750">
              <a:spcAft>
                <a:spcPts val="600"/>
              </a:spcAft>
              <a:buFont typeface="Arial"/>
              <a:buChar char="•"/>
            </a:pPr>
            <a:r>
              <a:rPr lang="en-GB" sz="2400" dirty="0">
                <a:solidFill>
                  <a:srgbClr val="355121"/>
                </a:solidFill>
                <a:latin typeface="Gotham"/>
                <a:cs typeface="Gotham"/>
              </a:rPr>
              <a:t>Are shared with affected communities.</a:t>
            </a:r>
          </a:p>
          <a:p>
            <a:pPr marL="742950" marR="0" lvl="1" indent="-285750" algn="l" defTabSz="914400" rtl="0" eaLnBrk="1" fontAlgn="auto" latinLnBrk="0" hangingPunct="1">
              <a:lnSpc>
                <a:spcPct val="100000"/>
              </a:lnSpc>
              <a:spcBef>
                <a:spcPts val="0"/>
              </a:spcBef>
              <a:spcAft>
                <a:spcPts val="600"/>
              </a:spcAft>
              <a:buClrTx/>
              <a:buSzTx/>
              <a:buFont typeface="Arial"/>
              <a:buChar char="•"/>
              <a:tabLst/>
              <a:defRPr/>
            </a:pPr>
            <a:r>
              <a:rPr lang="en-GB" sz="2400" dirty="0">
                <a:solidFill>
                  <a:srgbClr val="355121"/>
                </a:solidFill>
                <a:latin typeface="Gotham"/>
                <a:cs typeface="Gotham"/>
              </a:rPr>
              <a:t>Identify mitigating measures.</a:t>
            </a:r>
          </a:p>
          <a:p>
            <a:endParaRPr lang="en-US" dirty="0"/>
          </a:p>
          <a:p>
            <a:r>
              <a:rPr lang="en-US" dirty="0"/>
              <a:t>*Note this slide does not address specifics</a:t>
            </a:r>
            <a:r>
              <a:rPr lang="en-US" baseline="0" dirty="0"/>
              <a:t> of other critical assessments, such as environmental assessments.</a:t>
            </a: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30</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 typeface="Arial"/>
              <a:buNone/>
              <a:tabLst/>
              <a:defRPr/>
            </a:pPr>
            <a:r>
              <a:rPr lang="en-US" sz="2400" b="1" dirty="0"/>
              <a:t>Suggested Speaker’s Notes:</a:t>
            </a:r>
          </a:p>
          <a:p>
            <a:pPr marL="0" marR="0" lvl="0" indent="0" algn="l" defTabSz="914400" rtl="0" eaLnBrk="1" fontAlgn="auto" latinLnBrk="0" hangingPunct="1">
              <a:lnSpc>
                <a:spcPct val="100000"/>
              </a:lnSpc>
              <a:spcBef>
                <a:spcPts val="0"/>
              </a:spcBef>
              <a:spcAft>
                <a:spcPts val="600"/>
              </a:spcAft>
              <a:buClrTx/>
              <a:buSzTx/>
              <a:buFont typeface="Arial"/>
              <a:buNone/>
              <a:tabLst/>
              <a:defRPr/>
            </a:pPr>
            <a:endParaRPr lang="en-US" sz="2400" kern="1200" dirty="0">
              <a:solidFill>
                <a:schemeClr val="tx1"/>
              </a:solidFill>
              <a:latin typeface="+mn-lt"/>
              <a:ea typeface="+mn-ea"/>
              <a:cs typeface="Gotham"/>
            </a:endParaRPr>
          </a:p>
          <a:p>
            <a:r>
              <a:rPr lang="en-US" sz="2400" u="sng" kern="1200" dirty="0">
                <a:solidFill>
                  <a:schemeClr val="tx1"/>
                </a:solidFill>
                <a:latin typeface="+mn-lt"/>
                <a:ea typeface="+mn-ea"/>
                <a:cs typeface="Gotham"/>
              </a:rPr>
              <a:t>2. Identify Mitigation Measures</a:t>
            </a:r>
          </a:p>
          <a:p>
            <a:pPr marL="171450" indent="-171450">
              <a:buFont typeface="Arial" panose="020B0604020202020204" pitchFamily="34" charset="0"/>
              <a:buChar char="•"/>
            </a:pPr>
            <a:r>
              <a:rPr lang="en-US" sz="2400" b="0" i="0" u="none" strike="noStrike" kern="1200" baseline="0" dirty="0">
                <a:solidFill>
                  <a:schemeClr val="tx1"/>
                </a:solidFill>
                <a:latin typeface="+mn-lt"/>
                <a:ea typeface="+mn-ea"/>
                <a:cs typeface="+mn-cs"/>
              </a:rPr>
              <a:t>In addition to mitigation measures that look at environmental risks (e.g. water, waste, emissions, soil conservation, energy), the business should identify mitigation for identified social impacts.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If the impact assessment reveals possible or actual negative effects on legitimate tenure rights, the government should encourage and support the business to reconfigure the project to </a:t>
            </a:r>
            <a:r>
              <a:rPr lang="en-US" sz="1200" i="0" dirty="0">
                <a:solidFill>
                  <a:schemeClr val="tx1"/>
                </a:solidFill>
              </a:rPr>
              <a:t>minimize breadth and depth</a:t>
            </a:r>
            <a:r>
              <a:rPr lang="en-US" sz="1200" i="0" baseline="0" dirty="0">
                <a:solidFill>
                  <a:schemeClr val="tx1"/>
                </a:solidFill>
              </a:rPr>
              <a:t> of the impact and avoid where possible.</a:t>
            </a:r>
            <a:endParaRPr lang="en-US" sz="1200" i="0" dirty="0">
              <a:solidFill>
                <a:schemeClr val="tx1"/>
              </a:solidFill>
            </a:endParaRPr>
          </a:p>
          <a:p>
            <a:pPr marL="285750" marR="0" lvl="0" indent="-285750" algn="l" defTabSz="914400" rtl="0" eaLnBrk="1" fontAlgn="auto" latinLnBrk="0" hangingPunct="1">
              <a:lnSpc>
                <a:spcPct val="100000"/>
              </a:lnSpc>
              <a:spcBef>
                <a:spcPts val="0"/>
              </a:spcBef>
              <a:spcAft>
                <a:spcPts val="600"/>
              </a:spcAft>
              <a:buClrTx/>
              <a:buSzTx/>
              <a:buFont typeface="Arial"/>
              <a:buChar char="•"/>
              <a:tabLst/>
              <a:defRPr/>
            </a:pPr>
            <a:r>
              <a:rPr lang="en-US" sz="1200" b="0" i="1" u="none" strike="noStrike" kern="1200" baseline="0" dirty="0">
                <a:solidFill>
                  <a:schemeClr val="tx1"/>
                </a:solidFill>
                <a:latin typeface="+mn-lt"/>
                <a:ea typeface="+mn-ea"/>
                <a:cs typeface="+mn-cs"/>
              </a:rPr>
              <a:t>Alternative Investment Models: </a:t>
            </a:r>
            <a:r>
              <a:rPr lang="en-US" sz="1200" b="0" i="0" u="none" strike="noStrike" kern="1200" baseline="0" dirty="0">
                <a:solidFill>
                  <a:schemeClr val="tx1"/>
                </a:solidFill>
                <a:latin typeface="+mn-lt"/>
                <a:ea typeface="+mn-ea"/>
                <a:cs typeface="+mn-cs"/>
              </a:rPr>
              <a:t>There are a variety of reconfiguration measures that may be suitable, depending on the circumstances. The government may suggest that the business: </a:t>
            </a:r>
          </a:p>
          <a:p>
            <a:pPr lvl="1"/>
            <a:r>
              <a:rPr lang="en-US" sz="1200" b="0" i="0" u="none" strike="noStrike" kern="1200" baseline="0" dirty="0">
                <a:solidFill>
                  <a:schemeClr val="tx1"/>
                </a:solidFill>
                <a:latin typeface="+mn-lt"/>
                <a:ea typeface="+mn-ea"/>
                <a:cs typeface="+mn-cs"/>
              </a:rPr>
              <a:t>a. Explore alternative investment models that do not result in the large-scale transfer of land rights to the business, including partnerships with local land-rights holders and contracts with small-scale producers. </a:t>
            </a:r>
          </a:p>
          <a:p>
            <a:pPr lvl="1"/>
            <a:r>
              <a:rPr lang="en-US" sz="1200" b="0" i="0" u="none" strike="noStrike" kern="1200" baseline="0" dirty="0">
                <a:solidFill>
                  <a:schemeClr val="tx1"/>
                </a:solidFill>
                <a:latin typeface="+mn-lt"/>
                <a:ea typeface="+mn-ea"/>
                <a:cs typeface="+mn-cs"/>
              </a:rPr>
              <a:t>b. Utilize a different land acquisition structure, such as a lease instead of an outright acquisition. </a:t>
            </a:r>
          </a:p>
          <a:p>
            <a:pPr lvl="1"/>
            <a:r>
              <a:rPr lang="en-US" sz="1200" b="0" i="0" u="none" strike="noStrike" kern="1200" baseline="0" dirty="0">
                <a:solidFill>
                  <a:schemeClr val="tx1"/>
                </a:solidFill>
                <a:latin typeface="+mn-lt"/>
                <a:ea typeface="+mn-ea"/>
                <a:cs typeface="+mn-cs"/>
              </a:rPr>
              <a:t>c. Avoid the displacement of people by considering feasible alternatives.</a:t>
            </a:r>
          </a:p>
          <a:p>
            <a:pPr lvl="1"/>
            <a:r>
              <a:rPr lang="en-US" sz="1200" b="0" i="0" u="none" strike="noStrike" kern="1200" baseline="0" dirty="0">
                <a:solidFill>
                  <a:schemeClr val="tx1"/>
                </a:solidFill>
                <a:latin typeface="+mn-lt"/>
                <a:ea typeface="+mn-ea"/>
                <a:cs typeface="+mn-cs"/>
              </a:rPr>
              <a:t>d. Reduce the amount of land to be acquired for the project. </a:t>
            </a:r>
          </a:p>
          <a:p>
            <a:pPr lvl="1"/>
            <a:r>
              <a:rPr lang="en-US" sz="1200" b="0" i="0" u="none" strike="noStrike" kern="1200" baseline="0" dirty="0">
                <a:solidFill>
                  <a:schemeClr val="tx1"/>
                </a:solidFill>
                <a:latin typeface="+mn-lt"/>
                <a:ea typeface="+mn-ea"/>
                <a:cs typeface="+mn-cs"/>
              </a:rPr>
              <a:t>e. Allow community members to continue to use at least a part of the land for subsistence farming. </a:t>
            </a:r>
          </a:p>
          <a:p>
            <a:pPr marL="342900" lvl="0" indent="-342900">
              <a:buFont typeface="Arial" panose="020B0604020202020204" pitchFamily="34" charset="0"/>
              <a:buChar char="•"/>
            </a:pPr>
            <a:r>
              <a:rPr lang="en-US" sz="2400" b="0" i="1" u="none" strike="noStrike" kern="1200" baseline="0" dirty="0">
                <a:solidFill>
                  <a:schemeClr val="tx1"/>
                </a:solidFill>
                <a:latin typeface="+mn-lt"/>
                <a:ea typeface="+mn-ea"/>
                <a:cs typeface="+mn-cs"/>
              </a:rPr>
              <a:t>Resolve Existing Disputes before acquisition:</a:t>
            </a:r>
          </a:p>
          <a:p>
            <a:pPr marL="800100" lvl="1" indent="-342900">
              <a:buFont typeface="+mj-lt"/>
              <a:buAutoNum type="alphaLcPeriod"/>
            </a:pPr>
            <a:r>
              <a:rPr lang="en-US" sz="1800" i="0" dirty="0">
                <a:solidFill>
                  <a:schemeClr val="tx1"/>
                </a:solidFill>
              </a:rPr>
              <a:t>The government should ensure the business resolves existing land disputes before acquiring the land. This may require formalization</a:t>
            </a:r>
            <a:r>
              <a:rPr lang="en-US" sz="1800" i="0" baseline="0" dirty="0">
                <a:solidFill>
                  <a:schemeClr val="tx1"/>
                </a:solidFill>
              </a:rPr>
              <a:t> of</a:t>
            </a:r>
            <a:r>
              <a:rPr lang="en-US" sz="1800" i="0" dirty="0">
                <a:solidFill>
                  <a:schemeClr val="tx1"/>
                </a:solidFill>
              </a:rPr>
              <a:t> the rights of unrecorded land</a:t>
            </a:r>
            <a:r>
              <a:rPr lang="en-US" sz="1800" i="0" baseline="0" dirty="0">
                <a:solidFill>
                  <a:schemeClr val="tx1"/>
                </a:solidFill>
              </a:rPr>
              <a:t> uses</a:t>
            </a:r>
            <a:r>
              <a:rPr lang="en-US" sz="1800" i="0" dirty="0">
                <a:solidFill>
                  <a:schemeClr val="tx1"/>
                </a:solidFill>
              </a:rPr>
              <a:t>.</a:t>
            </a:r>
          </a:p>
          <a:p>
            <a:pPr marL="342900" lvl="0" indent="-342900">
              <a:buFont typeface="Arial" panose="020B0604020202020204" pitchFamily="34" charset="0"/>
              <a:buChar char="•"/>
            </a:pPr>
            <a:r>
              <a:rPr lang="en-US" sz="2400" b="0" i="1" u="none" strike="noStrike" kern="1200" baseline="0" dirty="0">
                <a:solidFill>
                  <a:schemeClr val="tx1"/>
                </a:solidFill>
                <a:latin typeface="+mn-lt"/>
                <a:ea typeface="+mn-ea"/>
                <a:cs typeface="+mn-cs"/>
              </a:rPr>
              <a:t>Compensation &amp; Benefit Sharing:</a:t>
            </a:r>
          </a:p>
          <a:p>
            <a:pPr marL="914400" lvl="1" indent="-457200">
              <a:buFont typeface="+mj-lt"/>
              <a:buAutoNum type="alphaLcPeriod"/>
            </a:pPr>
            <a:r>
              <a:rPr lang="en-US" sz="2400" b="0" i="0" u="none" strike="noStrike" kern="1200" baseline="0" dirty="0">
                <a:solidFill>
                  <a:schemeClr val="tx1"/>
                </a:solidFill>
                <a:latin typeface="+mn-lt"/>
                <a:ea typeface="+mn-ea"/>
                <a:cs typeface="+mn-cs"/>
              </a:rPr>
              <a:t>After evaluating and exhausting options to restructure the investment to reduce impacts, the next step is to move to conversations of compensation and benefit sharing. </a:t>
            </a:r>
            <a:br>
              <a:rPr lang="en-US" sz="2400" b="0" i="0" u="none" strike="noStrike" kern="1200" baseline="0" dirty="0">
                <a:solidFill>
                  <a:schemeClr val="tx1"/>
                </a:solidFill>
                <a:latin typeface="+mn-lt"/>
                <a:ea typeface="+mn-ea"/>
                <a:cs typeface="+mn-cs"/>
              </a:rPr>
            </a:br>
            <a:endParaRPr lang="en-US" sz="2400" b="0" i="0" u="none" strike="noStrike" kern="1200" baseline="0" dirty="0">
              <a:solidFill>
                <a:schemeClr val="tx1"/>
              </a:solidFill>
              <a:latin typeface="+mn-lt"/>
              <a:ea typeface="+mn-ea"/>
              <a:cs typeface="+mn-cs"/>
            </a:endParaRPr>
          </a:p>
          <a:p>
            <a:pPr marL="342900" lvl="0" indent="-342900">
              <a:buFont typeface="Arial" panose="020B0604020202020204" pitchFamily="34" charset="0"/>
              <a:buChar char="•"/>
            </a:pPr>
            <a:endParaRPr lang="en-US" sz="2400" u="sng" kern="1200" dirty="0">
              <a:solidFill>
                <a:schemeClr val="tx1"/>
              </a:solidFill>
              <a:latin typeface="+mn-lt"/>
              <a:ea typeface="+mn-ea"/>
              <a:cs typeface="Gotham"/>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31</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 typeface="Arial"/>
              <a:buNone/>
              <a:tabLst/>
              <a:defRPr/>
            </a:pPr>
            <a:r>
              <a:rPr lang="en-US" sz="2400" b="1" dirty="0"/>
              <a:t>Suggested Speaker’s Notes:</a:t>
            </a:r>
          </a:p>
          <a:p>
            <a:pPr marL="0" marR="0" lvl="0" indent="0" algn="l" defTabSz="914400" rtl="0" eaLnBrk="1" fontAlgn="auto" latinLnBrk="0" hangingPunct="1">
              <a:lnSpc>
                <a:spcPct val="100000"/>
              </a:lnSpc>
              <a:spcBef>
                <a:spcPts val="0"/>
              </a:spcBef>
              <a:spcAft>
                <a:spcPts val="600"/>
              </a:spcAft>
              <a:buClrTx/>
              <a:buSzTx/>
              <a:buFont typeface="Arial"/>
              <a:buNone/>
              <a:tabLst/>
              <a:defRPr/>
            </a:pPr>
            <a:endParaRPr lang="en-US" sz="2400" kern="1200" dirty="0">
              <a:solidFill>
                <a:schemeClr val="tx1"/>
              </a:solidFill>
              <a:latin typeface="+mn-lt"/>
              <a:ea typeface="+mn-ea"/>
              <a:cs typeface="Gotham"/>
            </a:endParaRPr>
          </a:p>
          <a:p>
            <a:r>
              <a:rPr lang="en-US" sz="2400" u="sng" kern="1200" dirty="0">
                <a:solidFill>
                  <a:schemeClr val="tx1"/>
                </a:solidFill>
                <a:latin typeface="+mn-lt"/>
                <a:ea typeface="+mn-ea"/>
                <a:cs typeface="Gotham"/>
              </a:rPr>
              <a:t>3. Ensure Adequate Participation, Consultation, &amp;</a:t>
            </a:r>
            <a:r>
              <a:rPr lang="en-US" sz="2400" u="sng" kern="1200" baseline="0" dirty="0">
                <a:solidFill>
                  <a:schemeClr val="tx1"/>
                </a:solidFill>
                <a:latin typeface="+mn-lt"/>
                <a:ea typeface="+mn-ea"/>
                <a:cs typeface="Gotham"/>
              </a:rPr>
              <a:t> Negotiation</a:t>
            </a:r>
            <a:endParaRPr lang="en-US" sz="2400" u="sng" kern="1200" dirty="0">
              <a:solidFill>
                <a:schemeClr val="tx1"/>
              </a:solidFill>
              <a:latin typeface="+mn-lt"/>
              <a:ea typeface="+mn-ea"/>
              <a:cs typeface="Gotham"/>
            </a:endParaRPr>
          </a:p>
          <a:p>
            <a:pPr marL="0" indent="0">
              <a:spcAft>
                <a:spcPts val="600"/>
              </a:spcAft>
              <a:buFont typeface="Arial"/>
              <a:buNone/>
            </a:pPr>
            <a:endParaRPr lang="en-US" sz="1200" dirty="0">
              <a:solidFill>
                <a:srgbClr val="355121"/>
              </a:solidFill>
              <a:latin typeface="Gotham"/>
              <a:cs typeface="Gotham"/>
            </a:endParaRPr>
          </a:p>
          <a:p>
            <a:pPr marL="0" indent="0">
              <a:spcAft>
                <a:spcPts val="600"/>
              </a:spcAft>
              <a:buFont typeface="Arial"/>
              <a:buNone/>
            </a:pPr>
            <a:r>
              <a:rPr lang="en-US" sz="1200" dirty="0">
                <a:solidFill>
                  <a:srgbClr val="355121"/>
                </a:solidFill>
                <a:latin typeface="Gotham"/>
                <a:cs typeface="Gotham"/>
              </a:rPr>
              <a:t>The business should develop mechanisms for meaningful participation and consultation of all affected rights holders. The government can help ensure this occurs by raising awareness among community members and the company of the following principles for negotiation and consent:</a:t>
            </a:r>
          </a:p>
          <a:p>
            <a:pPr marL="342900" marR="0" lvl="0" indent="-342900" algn="l" defTabSz="914400" rtl="0" eaLnBrk="1" fontAlgn="auto" latinLnBrk="0" hangingPunct="1">
              <a:lnSpc>
                <a:spcPct val="100000"/>
              </a:lnSpc>
              <a:spcBef>
                <a:spcPts val="0"/>
              </a:spcBef>
              <a:spcAft>
                <a:spcPts val="600"/>
              </a:spcAft>
              <a:buClrTx/>
              <a:buSzTx/>
              <a:buFont typeface="Arial"/>
              <a:buChar char="•"/>
              <a:tabLst/>
              <a:defRPr/>
            </a:pPr>
            <a:r>
              <a:rPr lang="en-US" sz="1200" u="sng" dirty="0">
                <a:solidFill>
                  <a:srgbClr val="355121"/>
                </a:solidFill>
                <a:latin typeface="Gotham"/>
                <a:cs typeface="Gotham"/>
              </a:rPr>
              <a:t>Participatory &amp; Meaningful:</a:t>
            </a:r>
            <a:r>
              <a:rPr lang="en-US" sz="1200" dirty="0">
                <a:solidFill>
                  <a:srgbClr val="355121"/>
                </a:solidFill>
                <a:latin typeface="Gotham"/>
                <a:cs typeface="Gotham"/>
              </a:rPr>
              <a:t> Hold consultations that enable the participation of ALL stakeholders.</a:t>
            </a:r>
            <a:r>
              <a:rPr lang="en-US" sz="1200" baseline="0" dirty="0">
                <a:solidFill>
                  <a:srgbClr val="355121"/>
                </a:solidFill>
                <a:latin typeface="Gotham"/>
                <a:cs typeface="Gotham"/>
              </a:rPr>
              <a:t> </a:t>
            </a:r>
            <a:r>
              <a:rPr lang="en-US" sz="1200" dirty="0">
                <a:solidFill>
                  <a:srgbClr val="355121"/>
                </a:solidFill>
                <a:latin typeface="Gotham"/>
                <a:cs typeface="Gotham"/>
              </a:rPr>
              <a:t>Stakeholders contribute to shaping the terms of the agreement and give consent – it is not one sided.</a:t>
            </a:r>
            <a:r>
              <a:rPr lang="en-US" sz="1200" baseline="0" dirty="0">
                <a:solidFill>
                  <a:srgbClr val="355121"/>
                </a:solidFill>
                <a:latin typeface="Gotham"/>
                <a:cs typeface="Gotham"/>
              </a:rPr>
              <a:t> Special efforts will likely be needed to support the meaningful participation of </a:t>
            </a:r>
            <a:r>
              <a:rPr lang="en-US" sz="1200" dirty="0">
                <a:solidFill>
                  <a:srgbClr val="355121"/>
                </a:solidFill>
                <a:latin typeface="Gotham"/>
                <a:cs typeface="Gotham"/>
              </a:rPr>
              <a:t>vulnerable groups, including women. Consultations should be held in</a:t>
            </a:r>
            <a:r>
              <a:rPr lang="en-US" sz="1200" baseline="0" dirty="0">
                <a:solidFill>
                  <a:srgbClr val="355121"/>
                </a:solidFill>
                <a:latin typeface="Gotham"/>
                <a:cs typeface="Gotham"/>
              </a:rPr>
              <a:t> accordance with local customs, traditions, and languages. </a:t>
            </a:r>
            <a:r>
              <a:rPr lang="en-US" sz="1200" u="none" baseline="0" dirty="0">
                <a:solidFill>
                  <a:srgbClr val="355121"/>
                </a:solidFill>
                <a:latin typeface="Gotham"/>
                <a:cs typeface="Gotham"/>
              </a:rPr>
              <a:t>Consultations allow participants to ask questions and share their input, concerns, and expectations; they aren’t one way lines of communication. </a:t>
            </a:r>
            <a:r>
              <a:rPr lang="en-US" sz="1200" kern="1200" dirty="0">
                <a:solidFill>
                  <a:schemeClr val="tx1"/>
                </a:solidFill>
                <a:effectLst/>
                <a:latin typeface="+mn-lt"/>
                <a:ea typeface="+mn-ea"/>
                <a:cs typeface="+mn-cs"/>
              </a:rPr>
              <a:t>Equitable contracting requires that </a:t>
            </a:r>
            <a:r>
              <a:rPr lang="en-US" sz="1200" b="0" kern="1200" dirty="0">
                <a:solidFill>
                  <a:schemeClr val="tx1"/>
                </a:solidFill>
                <a:effectLst/>
                <a:latin typeface="+mn-lt"/>
                <a:ea typeface="+mn-ea"/>
                <a:cs typeface="+mn-cs"/>
              </a:rPr>
              <a:t>communities be brought to an equal footing </a:t>
            </a:r>
            <a:r>
              <a:rPr lang="en-US" sz="1200" kern="1200" dirty="0">
                <a:solidFill>
                  <a:schemeClr val="tx1"/>
                </a:solidFill>
                <a:effectLst/>
                <a:latin typeface="+mn-lt"/>
                <a:ea typeface="+mn-ea"/>
                <a:cs typeface="+mn-cs"/>
              </a:rPr>
              <a:t>with investing business enterprises and governments.</a:t>
            </a:r>
            <a:endParaRPr lang="en-US" sz="1200" u="none" baseline="0" dirty="0">
              <a:solidFill>
                <a:srgbClr val="355121"/>
              </a:solidFill>
              <a:latin typeface="Gotham"/>
              <a:cs typeface="Gotham"/>
            </a:endParaRPr>
          </a:p>
          <a:p>
            <a:pPr marL="342900" marR="0" lvl="0" indent="-342900" algn="l" defTabSz="914400" rtl="0" eaLnBrk="1" fontAlgn="auto" latinLnBrk="0" hangingPunct="1">
              <a:lnSpc>
                <a:spcPct val="100000"/>
              </a:lnSpc>
              <a:spcBef>
                <a:spcPts val="0"/>
              </a:spcBef>
              <a:spcAft>
                <a:spcPts val="600"/>
              </a:spcAft>
              <a:buClrTx/>
              <a:buSzTx/>
              <a:buFont typeface="Arial"/>
              <a:buChar char="•"/>
              <a:tabLst/>
              <a:defRPr/>
            </a:pPr>
            <a:r>
              <a:rPr lang="en-US" sz="1200" i="0" u="sng" dirty="0">
                <a:solidFill>
                  <a:srgbClr val="355121"/>
                </a:solidFill>
                <a:latin typeface="Gotham"/>
                <a:cs typeface="Gotham"/>
              </a:rPr>
              <a:t>Held in Advance: </a:t>
            </a:r>
            <a:r>
              <a:rPr lang="en-US" sz="1200" dirty="0">
                <a:solidFill>
                  <a:srgbClr val="355121"/>
                </a:solidFill>
                <a:latin typeface="Gotham"/>
                <a:cs typeface="Gotham"/>
              </a:rPr>
              <a:t>Seek consent in advance of authorization or commencement of investment. This permits</a:t>
            </a:r>
            <a:r>
              <a:rPr lang="en-US" sz="1200" baseline="0" dirty="0">
                <a:solidFill>
                  <a:srgbClr val="355121"/>
                </a:solidFill>
                <a:latin typeface="Gotham"/>
                <a:cs typeface="Gotham"/>
              </a:rPr>
              <a:t> stakeholders to provide meaningful input.</a:t>
            </a:r>
          </a:p>
          <a:p>
            <a:pPr marL="342900" marR="0" lvl="0" indent="-342900" algn="l" defTabSz="914400" rtl="0" eaLnBrk="1" fontAlgn="auto" latinLnBrk="0" hangingPunct="1">
              <a:lnSpc>
                <a:spcPct val="100000"/>
              </a:lnSpc>
              <a:spcBef>
                <a:spcPts val="0"/>
              </a:spcBef>
              <a:spcAft>
                <a:spcPts val="600"/>
              </a:spcAft>
              <a:buClrTx/>
              <a:buSzTx/>
              <a:buFont typeface="Arial"/>
              <a:buChar char="•"/>
              <a:tabLst/>
              <a:defRPr/>
            </a:pPr>
            <a:r>
              <a:rPr lang="en-US" sz="1200" u="sng" baseline="0" dirty="0">
                <a:solidFill>
                  <a:srgbClr val="355121"/>
                </a:solidFill>
                <a:latin typeface="Gotham"/>
                <a:cs typeface="Gotham"/>
              </a:rPr>
              <a:t>Informative &amp; Transparent: </a:t>
            </a:r>
            <a:r>
              <a:rPr lang="en-US" sz="1200" dirty="0">
                <a:solidFill>
                  <a:srgbClr val="355121"/>
                </a:solidFill>
                <a:latin typeface="Gotham"/>
                <a:cs typeface="Gotham"/>
              </a:rPr>
              <a:t>Provide all relevant information to stakeholders, both women and men.</a:t>
            </a:r>
            <a:r>
              <a:rPr lang="en-US" sz="1200" baseline="0" dirty="0">
                <a:solidFill>
                  <a:srgbClr val="355121"/>
                </a:solidFill>
                <a:latin typeface="Gotham"/>
                <a:cs typeface="Gotham"/>
              </a:rPr>
              <a:t> S</a:t>
            </a:r>
            <a:r>
              <a:rPr lang="en-US" sz="1200" dirty="0">
                <a:solidFill>
                  <a:srgbClr val="355121"/>
                </a:solidFill>
                <a:latin typeface="Gotham"/>
                <a:cs typeface="Gotham"/>
              </a:rPr>
              <a:t>afeguard against coercion, intimidation, and manipulation.</a:t>
            </a:r>
            <a:r>
              <a:rPr lang="en-US" sz="1200" baseline="0" dirty="0">
                <a:solidFill>
                  <a:srgbClr val="355121"/>
                </a:solidFill>
                <a:latin typeface="Gotham"/>
                <a:cs typeface="Gotham"/>
              </a:rPr>
              <a:t> Consultation should be structured in a way that s</a:t>
            </a:r>
            <a:r>
              <a:rPr lang="en-US" sz="1200" dirty="0">
                <a:solidFill>
                  <a:srgbClr val="355121"/>
                </a:solidFill>
                <a:latin typeface="Gotham"/>
                <a:cs typeface="Gotham"/>
              </a:rPr>
              <a:t>upports men and women stakeholders to understand the terms and processes of agreements </a:t>
            </a:r>
            <a:r>
              <a:rPr lang="en-US" sz="1200" kern="1200" dirty="0">
                <a:solidFill>
                  <a:schemeClr val="tx1"/>
                </a:solidFill>
                <a:effectLst/>
                <a:latin typeface="+mn-lt"/>
                <a:ea typeface="+mn-ea"/>
                <a:cs typeface="+mn-cs"/>
              </a:rPr>
              <a:t>A formal agreement plays an important role in memorializing best investment implementation practices and establishing clear rights, responsibilities, and processes to ensure the long-term sustainability and equity of the land transaction. A business must ensure all parties have understanding of legal requirements and contract language; complete and accurate information about the enterprise’s history; the project purpose and geographical scope; the business model and proposed project timeline; the specific land right being sought, including the term of the agreement; compensation and other benefits to land rights holders and their communities; and potential risks, including social, environmental, and financial risks.</a:t>
            </a:r>
          </a:p>
        </p:txBody>
      </p:sp>
      <p:sp>
        <p:nvSpPr>
          <p:cNvPr id="4" name="Slide Number Placeholder 3"/>
          <p:cNvSpPr>
            <a:spLocks noGrp="1"/>
          </p:cNvSpPr>
          <p:nvPr>
            <p:ph type="sldNum" sz="quarter" idx="10"/>
          </p:nvPr>
        </p:nvSpPr>
        <p:spPr/>
        <p:txBody>
          <a:bodyPr/>
          <a:lstStyle/>
          <a:p>
            <a:fld id="{2348DA63-90AA-42B7-B0C6-859D8FA4CFE4}" type="slidenum">
              <a:rPr lang="en-US" smtClean="0"/>
              <a:t>32</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 typeface="Arial"/>
              <a:buNone/>
              <a:tabLst/>
              <a:defRPr/>
            </a:pPr>
            <a:r>
              <a:rPr lang="en-US" sz="2400" b="1" dirty="0"/>
              <a:t>Suggested Speaker’s Notes:</a:t>
            </a:r>
          </a:p>
          <a:p>
            <a:pPr marL="0" marR="0" lvl="0" indent="0" algn="l" defTabSz="914400" rtl="0" eaLnBrk="1" fontAlgn="auto" latinLnBrk="0" hangingPunct="1">
              <a:lnSpc>
                <a:spcPct val="100000"/>
              </a:lnSpc>
              <a:spcBef>
                <a:spcPts val="0"/>
              </a:spcBef>
              <a:spcAft>
                <a:spcPts val="600"/>
              </a:spcAft>
              <a:buClrTx/>
              <a:buSzTx/>
              <a:buFont typeface="Arial"/>
              <a:buNone/>
              <a:tabLst/>
              <a:defRPr/>
            </a:pPr>
            <a:endParaRPr lang="en-US" sz="2400" kern="1200" dirty="0">
              <a:solidFill>
                <a:schemeClr val="tx1"/>
              </a:solidFill>
              <a:latin typeface="+mn-lt"/>
              <a:ea typeface="+mn-ea"/>
              <a:cs typeface="Gotham"/>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b="0" u="sng" kern="1200" dirty="0">
                <a:solidFill>
                  <a:schemeClr val="tx1"/>
                </a:solidFill>
                <a:latin typeface="+mn-lt"/>
                <a:ea typeface="+mn-ea"/>
                <a:cs typeface="Gotham"/>
              </a:rPr>
              <a:t>4. </a:t>
            </a:r>
            <a:r>
              <a:rPr lang="en-US" sz="2400" b="0" u="sng" dirty="0"/>
              <a:t>Compensation: </a:t>
            </a:r>
            <a:r>
              <a:rPr lang="en-US" sz="2000" dirty="0">
                <a:solidFill>
                  <a:schemeClr val="tx1"/>
                </a:solidFill>
              </a:rPr>
              <a:t>Compensation must reflect the full, multi-generational livelihoods value of the land asset affected by the project/investment.</a:t>
            </a:r>
            <a:r>
              <a:rPr lang="en-US" sz="2000" baseline="0" dirty="0">
                <a:solidFill>
                  <a:schemeClr val="tx1"/>
                </a:solidFill>
              </a:rPr>
              <a:t> The business m</a:t>
            </a:r>
            <a:r>
              <a:rPr lang="en-US" sz="2000" dirty="0">
                <a:solidFill>
                  <a:schemeClr val="tx1"/>
                </a:solidFill>
              </a:rPr>
              <a:t>ust determine and incorporate any impacts upon and special needs of women within the community in resettlement and compensation plans. The government should encourage the business to achieve the following:</a:t>
            </a:r>
            <a:endParaRPr lang="en-US" sz="1200" dirty="0">
              <a:solidFill>
                <a:srgbClr val="355121"/>
              </a:solidFill>
              <a:latin typeface="Gotham"/>
              <a:cs typeface="Gotham"/>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400" b="0" u="sng" dirty="0"/>
          </a:p>
          <a:p>
            <a:pPr marL="3429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sng" kern="1200" baseline="0" dirty="0">
                <a:solidFill>
                  <a:schemeClr val="tx1"/>
                </a:solidFill>
                <a:effectLst/>
                <a:latin typeface="+mn-lt"/>
                <a:ea typeface="+mn-ea"/>
                <a:cs typeface="+mn-cs"/>
              </a:rPr>
              <a:t>Compensation is informed by consultation:</a:t>
            </a:r>
            <a:r>
              <a:rPr lang="en-US" sz="1200" kern="1200" dirty="0">
                <a:solidFill>
                  <a:schemeClr val="tx1"/>
                </a:solidFill>
                <a:effectLst/>
                <a:latin typeface="+mn-lt"/>
                <a:ea typeface="+mn-ea"/>
                <a:cs typeface="+mn-cs"/>
              </a:rPr>
              <a:t> Communities and individuals entitled to compensation should be consulted on how they would prefer to be compensated. Ensure you consult with all stakeholders, as different groups may favor different forms of compensation.</a:t>
            </a:r>
          </a:p>
          <a:p>
            <a:pPr marL="3429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u="sng" kern="1200" dirty="0">
                <a:solidFill>
                  <a:schemeClr val="tx1"/>
                </a:solidFill>
                <a:latin typeface="+mn-lt"/>
                <a:ea typeface="+mn-ea"/>
                <a:cs typeface="Gotham"/>
              </a:rPr>
              <a:t>Compensation includes multiple options</a:t>
            </a:r>
            <a:r>
              <a:rPr lang="en-US" sz="2400" u="sng" kern="1200" baseline="0" dirty="0">
                <a:solidFill>
                  <a:schemeClr val="tx1"/>
                </a:solidFill>
                <a:latin typeface="+mn-lt"/>
                <a:ea typeface="+mn-ea"/>
                <a:cs typeface="Gotham"/>
              </a:rPr>
              <a:t>:</a:t>
            </a:r>
            <a:r>
              <a:rPr lang="en-US" sz="1200" dirty="0">
                <a:solidFill>
                  <a:schemeClr val="tx1"/>
                </a:solidFill>
              </a:rPr>
              <a:t> Compensation must reflect the full, multi-generational livelihoods value of the land asset affected by the project/investment.</a:t>
            </a:r>
            <a:r>
              <a:rPr lang="en-US" sz="1200" baseline="0" dirty="0">
                <a:solidFill>
                  <a:schemeClr val="tx1"/>
                </a:solidFill>
              </a:rPr>
              <a:t> </a:t>
            </a:r>
            <a:r>
              <a:rPr lang="en-US" sz="1200" kern="1200" dirty="0">
                <a:solidFill>
                  <a:schemeClr val="tx1"/>
                </a:solidFill>
                <a:effectLst/>
                <a:latin typeface="+mn-lt"/>
                <a:ea typeface="+mn-ea"/>
                <a:cs typeface="+mn-cs"/>
              </a:rPr>
              <a:t>Rights holders and users should be offered multiple compensation options from which to choose. Both monetary and non-monetary</a:t>
            </a:r>
            <a:r>
              <a:rPr lang="en-US" sz="1200" kern="1200" baseline="0" dirty="0">
                <a:solidFill>
                  <a:schemeClr val="tx1"/>
                </a:solidFill>
                <a:effectLst/>
                <a:latin typeface="+mn-lt"/>
                <a:ea typeface="+mn-ea"/>
                <a:cs typeface="+mn-cs"/>
              </a:rPr>
              <a:t> compensation options should be presented.</a:t>
            </a:r>
          </a:p>
          <a:p>
            <a:pPr marL="3429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sng" kern="1200" baseline="0" dirty="0">
                <a:solidFill>
                  <a:schemeClr val="tx1"/>
                </a:solidFill>
                <a:effectLst/>
                <a:latin typeface="+mn-lt"/>
                <a:ea typeface="+mn-ea"/>
                <a:cs typeface="+mn-cs"/>
              </a:rPr>
              <a:t>Compensation is sustainable:</a:t>
            </a:r>
            <a:r>
              <a:rPr lang="en-US" sz="1200" kern="1200" dirty="0">
                <a:solidFill>
                  <a:schemeClr val="tx1"/>
                </a:solidFill>
                <a:effectLst/>
                <a:latin typeface="+mn-lt"/>
                <a:ea typeface="+mn-ea"/>
                <a:cs typeface="+mn-cs"/>
              </a:rPr>
              <a:t> Schedule payments to be broken up and made over time, rather than as a one-time lump sum. The overall compensation award will be easier to manage if it takes the form of a medium or long-term source of income, rather than an immediate, large award.</a:t>
            </a:r>
          </a:p>
          <a:p>
            <a:pPr marL="3429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sng" kern="1200" dirty="0">
                <a:solidFill>
                  <a:schemeClr val="tx1"/>
                </a:solidFill>
                <a:effectLst/>
                <a:latin typeface="+mn-lt"/>
                <a:ea typeface="+mn-ea"/>
                <a:cs typeface="+mn-cs"/>
              </a:rPr>
              <a:t>Compensation is documented:</a:t>
            </a:r>
            <a:r>
              <a:rPr lang="en-US" sz="1200" kern="1200" dirty="0">
                <a:solidFill>
                  <a:schemeClr val="tx1"/>
                </a:solidFill>
                <a:effectLst/>
                <a:latin typeface="+mn-lt"/>
                <a:ea typeface="+mn-ea"/>
                <a:cs typeface="+mn-cs"/>
              </a:rPr>
              <a:t> All agreed upon monetary and non-monetary compensation must be incorporated into the written contract,</a:t>
            </a:r>
            <a:r>
              <a:rPr lang="en-US" sz="1200" kern="1200" baseline="0" dirty="0">
                <a:solidFill>
                  <a:schemeClr val="tx1"/>
                </a:solidFill>
                <a:effectLst/>
                <a:latin typeface="+mn-lt"/>
                <a:ea typeface="+mn-ea"/>
                <a:cs typeface="+mn-cs"/>
              </a:rPr>
              <a:t> and associated with timelines and monitoring and evaluation plans.</a:t>
            </a:r>
            <a:endParaRPr lang="en-US" sz="1200" u="sng"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33</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 typeface="Arial"/>
              <a:buNone/>
              <a:tabLst/>
              <a:defRPr/>
            </a:pPr>
            <a:r>
              <a:rPr lang="en-US" sz="2400" b="1" dirty="0"/>
              <a:t>Suggested Speaker’s Notes:</a:t>
            </a:r>
          </a:p>
          <a:p>
            <a:pPr marL="0" marR="0" lvl="0" indent="0" algn="l" defTabSz="914400" rtl="0" eaLnBrk="1" fontAlgn="auto" latinLnBrk="0" hangingPunct="1">
              <a:lnSpc>
                <a:spcPct val="100000"/>
              </a:lnSpc>
              <a:spcBef>
                <a:spcPts val="0"/>
              </a:spcBef>
              <a:spcAft>
                <a:spcPts val="600"/>
              </a:spcAft>
              <a:buClrTx/>
              <a:buSzTx/>
              <a:buFont typeface="Arial"/>
              <a:buNone/>
              <a:tabLst/>
              <a:defRPr/>
            </a:pPr>
            <a:endParaRPr lang="en-US" sz="2400" kern="1200" dirty="0">
              <a:solidFill>
                <a:schemeClr val="tx1"/>
              </a:solidFill>
              <a:latin typeface="+mn-lt"/>
              <a:ea typeface="+mn-ea"/>
              <a:cs typeface="Gotham"/>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400" b="0" u="sng" kern="1200" dirty="0">
                <a:solidFill>
                  <a:schemeClr val="tx1"/>
                </a:solidFill>
                <a:latin typeface="+mn-lt"/>
                <a:ea typeface="+mn-ea"/>
                <a:cs typeface="Gotham"/>
              </a:rPr>
              <a:t>5. </a:t>
            </a:r>
            <a:r>
              <a:rPr lang="en-US" sz="2400" b="0" u="sng" dirty="0"/>
              <a:t>Establish Grievance Mechanisms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All identified landholders and users must have access to fair grievance mechanisms. Grievance mechanisms can be judicial and non-judicial, as well as state- and non-state-based. To complement existing state-based frameworks, the government should encourage the business to establish a company-based mechanism to handle disputes related to the investment.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Government officials should point out that such a mechanism </a:t>
            </a:r>
            <a:r>
              <a:rPr lang="en-US" sz="1200" kern="1200" baseline="0" dirty="0">
                <a:solidFill>
                  <a:schemeClr val="tx1"/>
                </a:solidFill>
                <a:effectLst/>
                <a:latin typeface="+mn-lt"/>
                <a:ea typeface="+mn-ea"/>
                <a:cs typeface="+mn-cs"/>
              </a:rPr>
              <a:t>can provide the business with:</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A tool to engage with communities and strengthen relations;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Proactively address concerns before they escalate;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Efficiently address disputes so they aren’t resolved ad-hoc; and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Promote a learning culture so it can analyze trends of disputes and take steps to reduce their prevalence.</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government should assist the business to develop a grievance mechanism that is:</a:t>
            </a:r>
            <a:endParaRPr lang="en-US" sz="2400" b="0" u="sng" dirty="0"/>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0" u="sng" dirty="0"/>
              <a:t>Legitimate:</a:t>
            </a:r>
            <a:r>
              <a:rPr lang="en-US" sz="2400" b="0" u="none" kern="1200" baseline="0" dirty="0">
                <a:solidFill>
                  <a:schemeClr val="tx1"/>
                </a:solidFill>
                <a:latin typeface="+mn-lt"/>
                <a:ea typeface="+mn-ea"/>
              </a:rPr>
              <a:t> </a:t>
            </a:r>
            <a:r>
              <a:rPr lang="en-US" sz="2400" kern="1200" dirty="0">
                <a:solidFill>
                  <a:schemeClr val="tx1"/>
                </a:solidFill>
                <a:latin typeface="+mn-lt"/>
                <a:ea typeface="+mn-ea"/>
                <a:cs typeface="Gotham"/>
              </a:rPr>
              <a:t>Linked to clear standards </a:t>
            </a:r>
            <a:r>
              <a:rPr lang="en-US" sz="2400" kern="1200" baseline="0" dirty="0">
                <a:solidFill>
                  <a:schemeClr val="tx1"/>
                </a:solidFill>
                <a:latin typeface="+mn-lt"/>
                <a:ea typeface="+mn-ea"/>
                <a:cs typeface="Gotham"/>
              </a:rPr>
              <a:t>to foster trust from all stakeholders.</a:t>
            </a:r>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u="sng" kern="1200" baseline="0" dirty="0">
                <a:solidFill>
                  <a:schemeClr val="tx1"/>
                </a:solidFill>
                <a:latin typeface="+mn-lt"/>
                <a:ea typeface="+mn-ea"/>
                <a:cs typeface="Gotham"/>
              </a:rPr>
              <a:t>Participatory: </a:t>
            </a:r>
            <a:r>
              <a:rPr lang="en-US" sz="2400" kern="1200" baseline="0" dirty="0">
                <a:solidFill>
                  <a:schemeClr val="tx1"/>
                </a:solidFill>
                <a:latin typeface="+mn-lt"/>
                <a:ea typeface="+mn-ea"/>
                <a:cs typeface="Gotham"/>
              </a:rPr>
              <a:t>Developed based on consultation with the groups for whom the mechanism is intended. The mechanism is ratified by those parties. </a:t>
            </a:r>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u="sng" kern="1200" baseline="0" dirty="0">
                <a:solidFill>
                  <a:schemeClr val="tx1"/>
                </a:solidFill>
                <a:latin typeface="+mn-lt"/>
                <a:ea typeface="+mn-ea"/>
                <a:cs typeface="Gotham"/>
              </a:rPr>
              <a:t>Accessible &amp; Transparent: </a:t>
            </a:r>
            <a:r>
              <a:rPr lang="en-US" sz="2400" u="none" kern="1200" baseline="0" dirty="0">
                <a:solidFill>
                  <a:schemeClr val="tx1"/>
                </a:solidFill>
                <a:latin typeface="+mn-lt"/>
                <a:ea typeface="+mn-ea"/>
                <a:cs typeface="Gotham"/>
              </a:rPr>
              <a:t>Publicized so all affected stakeholders are aware of the process and adequate measures are provided to provide access for vulnerable groups.</a:t>
            </a:r>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u="sng" kern="1200" baseline="0" dirty="0">
                <a:solidFill>
                  <a:schemeClr val="tx1"/>
                </a:solidFill>
                <a:latin typeface="+mn-lt"/>
                <a:ea typeface="+mn-ea"/>
                <a:cs typeface="Gotham"/>
              </a:rPr>
              <a:t>Predictable: </a:t>
            </a:r>
            <a:r>
              <a:rPr lang="en-US" sz="2400" u="none" kern="1200" baseline="0" dirty="0">
                <a:solidFill>
                  <a:schemeClr val="tx1"/>
                </a:solidFill>
                <a:latin typeface="+mn-lt"/>
                <a:ea typeface="+mn-ea"/>
                <a:cs typeface="Gotham"/>
              </a:rPr>
              <a:t>Provides a clear and known procedure with time frames and clarity on the types of process and outcome available.</a:t>
            </a:r>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u="sng" kern="1200" baseline="0" dirty="0">
                <a:solidFill>
                  <a:schemeClr val="tx1"/>
                </a:solidFill>
                <a:latin typeface="+mn-lt"/>
                <a:ea typeface="+mn-ea"/>
                <a:cs typeface="Gotham"/>
              </a:rPr>
              <a:t>Equitable: </a:t>
            </a:r>
            <a:r>
              <a:rPr lang="en-US" sz="2400" u="none" kern="1200" baseline="0" dirty="0">
                <a:solidFill>
                  <a:schemeClr val="tx1"/>
                </a:solidFill>
                <a:latin typeface="+mn-lt"/>
                <a:ea typeface="+mn-ea"/>
                <a:cs typeface="+mn-cs"/>
              </a:rPr>
              <a:t>A</a:t>
            </a:r>
            <a:r>
              <a:rPr lang="en-US" sz="2400" dirty="0"/>
              <a:t>ggrieved parties have</a:t>
            </a:r>
            <a:r>
              <a:rPr lang="en-US" sz="2400" baseline="0" dirty="0"/>
              <a:t> </a:t>
            </a:r>
            <a:r>
              <a:rPr lang="en-US" sz="2400" dirty="0"/>
              <a:t>reasonable access to information</a:t>
            </a:r>
            <a:r>
              <a:rPr lang="en-US" sz="2400" baseline="0" dirty="0"/>
              <a:t> and </a:t>
            </a:r>
            <a:r>
              <a:rPr lang="en-US" sz="2400" dirty="0"/>
              <a:t>expertise</a:t>
            </a:r>
            <a:r>
              <a:rPr lang="en-US" sz="2400" baseline="0" dirty="0"/>
              <a:t> </a:t>
            </a:r>
            <a:r>
              <a:rPr lang="en-US" sz="2400" dirty="0"/>
              <a:t>to engage in a grievance process on fair, informed and</a:t>
            </a:r>
            <a:r>
              <a:rPr lang="en-US" sz="2400" baseline="0" dirty="0"/>
              <a:t> </a:t>
            </a:r>
            <a:r>
              <a:rPr lang="en-US" sz="2400" dirty="0"/>
              <a:t>respectful terms.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i="1"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355121"/>
                </a:solidFill>
              </a:rPr>
              <a:t>Source:</a:t>
            </a:r>
            <a:r>
              <a:rPr lang="en-US" sz="2400" baseline="0" dirty="0">
                <a:solidFill>
                  <a:srgbClr val="355121"/>
                </a:solidFill>
              </a:rPr>
              <a:t> Adapted from </a:t>
            </a:r>
            <a:r>
              <a:rPr lang="en-US" sz="2400" dirty="0">
                <a:solidFill>
                  <a:srgbClr val="355121"/>
                </a:solidFill>
              </a:rPr>
              <a:t>UN Guiding Principles – No. 31</a:t>
            </a:r>
            <a:endParaRPr lang="en-US" sz="2400" u="sng" kern="1200" dirty="0">
              <a:solidFill>
                <a:schemeClr val="tx1"/>
              </a:solidFill>
              <a:latin typeface="+mn-lt"/>
              <a:ea typeface="+mn-ea"/>
              <a:cs typeface="Gotham"/>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34</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 typeface="Arial"/>
              <a:buNone/>
              <a:tabLst/>
              <a:defRPr/>
            </a:pPr>
            <a:r>
              <a:rPr lang="en-US" sz="2400" b="1" dirty="0"/>
              <a:t>Suggested Speaker’s Notes:</a:t>
            </a:r>
          </a:p>
          <a:p>
            <a:pPr marL="0" marR="0" lvl="0" indent="0" algn="l" defTabSz="914400" rtl="0" eaLnBrk="1" fontAlgn="auto" latinLnBrk="0" hangingPunct="1">
              <a:lnSpc>
                <a:spcPct val="100000"/>
              </a:lnSpc>
              <a:spcBef>
                <a:spcPts val="0"/>
              </a:spcBef>
              <a:spcAft>
                <a:spcPts val="600"/>
              </a:spcAft>
              <a:buClrTx/>
              <a:buSzTx/>
              <a:buFont typeface="Arial"/>
              <a:buNone/>
              <a:tabLst/>
              <a:defRPr/>
            </a:pPr>
            <a:endParaRPr lang="en-US" sz="2400" kern="1200" dirty="0">
              <a:solidFill>
                <a:schemeClr val="tx1"/>
              </a:solidFill>
              <a:latin typeface="+mn-lt"/>
              <a:ea typeface="+mn-ea"/>
              <a:cs typeface="Gotham"/>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400" b="0" u="sng" kern="1200" dirty="0">
                <a:solidFill>
                  <a:schemeClr val="tx1"/>
                </a:solidFill>
                <a:latin typeface="+mn-lt"/>
                <a:ea typeface="+mn-ea"/>
                <a:cs typeface="Gotham"/>
              </a:rPr>
              <a:t>6. </a:t>
            </a:r>
            <a:r>
              <a:rPr lang="en-US" sz="2400" b="0" u="sng" dirty="0"/>
              <a:t>Monitor &amp; Enforce Agreements</a:t>
            </a:r>
            <a:endParaRPr lang="en-US" sz="2400" u="sng" kern="1200" dirty="0">
              <a:solidFill>
                <a:schemeClr val="tx1"/>
              </a:solidFill>
              <a:latin typeface="+mn-lt"/>
              <a:ea typeface="+mn-ea"/>
              <a:cs typeface="Gotham"/>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Monitoring and evaluation (M&amp;E) is essential to earning and maintaining a social license to operate, as M&amp;E can alert the business to the loss of its social license and can provide the information needed to reestablish it. It is also important for responsible and effective implementation of the investment, as it can reveal unanticipated issues that need to be addressed to avoid negatively impacting communities. The government should help the business to achieve the following principles in planning and carrying out its M&amp;E activities: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kern="1200" dirty="0">
                <a:solidFill>
                  <a:schemeClr val="tx1"/>
                </a:solidFill>
                <a:effectLst/>
                <a:latin typeface="+mn-lt"/>
                <a:ea typeface="+mn-ea"/>
                <a:cs typeface="+mn-cs"/>
              </a:rPr>
              <a:t>Participatory: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For an M&amp;E plan to be truly effective, involve relevant stakeholders (both women and men) in the development of indicators, benchmarks, assessment processes, and mechanisms for grievance, redress, and learning.</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kern="1200" dirty="0">
                <a:solidFill>
                  <a:schemeClr val="tx1"/>
                </a:solidFill>
                <a:effectLst/>
                <a:latin typeface="+mn-lt"/>
                <a:ea typeface="+mn-ea"/>
                <a:cs typeface="+mn-cs"/>
              </a:rPr>
              <a:t>Transparent: </a:t>
            </a:r>
            <a:r>
              <a:rPr lang="en-US" sz="1200" kern="1200" dirty="0">
                <a:solidFill>
                  <a:schemeClr val="tx1"/>
                </a:solidFill>
                <a:effectLst/>
                <a:latin typeface="+mn-lt"/>
                <a:ea typeface="+mn-ea"/>
                <a:cs typeface="+mn-cs"/>
              </a:rPr>
              <a:t>There must be transparency throughout the process of developing and conducting M&amp;E, as well as disseminating and using the findings to make corrections to design and implementation. The plan – and its updates/findings - should be made available through relevant</a:t>
            </a:r>
            <a:r>
              <a:rPr lang="en-US" sz="1200" kern="1200" baseline="0" dirty="0">
                <a:solidFill>
                  <a:schemeClr val="tx1"/>
                </a:solidFill>
                <a:effectLst/>
                <a:latin typeface="+mn-lt"/>
                <a:ea typeface="+mn-ea"/>
                <a:cs typeface="+mn-cs"/>
              </a:rPr>
              <a:t> mediums.</a:t>
            </a:r>
            <a:endParaRPr lang="en-US" sz="120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kern="1200" dirty="0">
                <a:solidFill>
                  <a:schemeClr val="tx1"/>
                </a:solidFill>
                <a:effectLst/>
                <a:latin typeface="+mn-lt"/>
                <a:ea typeface="+mn-ea"/>
                <a:cs typeface="+mn-cs"/>
              </a:rPr>
              <a:t>Enforceable: </a:t>
            </a:r>
            <a:r>
              <a:rPr lang="en-US" sz="1200" kern="1200" dirty="0">
                <a:solidFill>
                  <a:schemeClr val="tx1"/>
                </a:solidFill>
                <a:effectLst/>
                <a:latin typeface="+mn-lt"/>
                <a:ea typeface="+mn-ea"/>
                <a:cs typeface="+mn-cs"/>
              </a:rPr>
              <a:t>Realistic timelines, sufficient capacity (both skills and other resources), and a sustainable plan are key to M&amp;E that can obtain the information needed to both confirm contract compliance and provide input needed to correct any deficiencies in the implementation of the investment.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kern="1200" dirty="0">
                <a:solidFill>
                  <a:schemeClr val="tx1"/>
                </a:solidFill>
                <a:effectLst/>
                <a:latin typeface="+mn-lt"/>
                <a:ea typeface="+mn-ea"/>
                <a:cs typeface="+mn-cs"/>
              </a:rPr>
              <a:t>Developed Early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kern="1200" dirty="0">
                <a:solidFill>
                  <a:schemeClr val="tx1"/>
                </a:solidFill>
                <a:effectLst/>
                <a:latin typeface="+mn-lt"/>
                <a:ea typeface="+mn-ea"/>
                <a:cs typeface="+mn-cs"/>
              </a:rPr>
              <a:t>Continuous</a:t>
            </a:r>
            <a:r>
              <a:rPr lang="en-US" sz="1200" i="1" kern="1200" baseline="0" dirty="0">
                <a:solidFill>
                  <a:schemeClr val="tx1"/>
                </a:solidFill>
                <a:effectLst/>
                <a:latin typeface="+mn-lt"/>
                <a:ea typeface="+mn-ea"/>
                <a:cs typeface="+mn-cs"/>
              </a:rPr>
              <a:t> &amp; Responsive: </a:t>
            </a:r>
            <a:r>
              <a:rPr lang="en-US" sz="1200" i="0" kern="1200" baseline="0" dirty="0">
                <a:solidFill>
                  <a:schemeClr val="tx1"/>
                </a:solidFill>
                <a:effectLst/>
                <a:latin typeface="+mn-lt"/>
                <a:ea typeface="+mn-ea"/>
                <a:cs typeface="+mn-cs"/>
              </a:rPr>
              <a:t>E</a:t>
            </a:r>
            <a:r>
              <a:rPr lang="en-US" sz="1200" i="0" kern="1200" dirty="0">
                <a:solidFill>
                  <a:schemeClr val="tx1"/>
                </a:solidFill>
                <a:effectLst/>
                <a:latin typeface="+mn-lt"/>
                <a:ea typeface="+mn-ea"/>
                <a:cs typeface="+mn-cs"/>
              </a:rPr>
              <a:t>ffect</a:t>
            </a:r>
            <a:r>
              <a:rPr lang="en-US" sz="1200" kern="1200" dirty="0">
                <a:solidFill>
                  <a:schemeClr val="tx1"/>
                </a:solidFill>
                <a:effectLst/>
                <a:latin typeface="+mn-lt"/>
                <a:ea typeface="+mn-ea"/>
                <a:cs typeface="+mn-cs"/>
              </a:rPr>
              <a:t>ive M&amp;E focuses upon assessments that provide information needed to make subsequent adjustments and improvements to processes, standards, project design, and project implementation, as necessary. Monitoring</a:t>
            </a:r>
            <a:r>
              <a:rPr lang="en-US" sz="1200" kern="1200" baseline="0" dirty="0">
                <a:solidFill>
                  <a:schemeClr val="tx1"/>
                </a:solidFill>
                <a:effectLst/>
                <a:latin typeface="+mn-lt"/>
                <a:ea typeface="+mn-ea"/>
                <a:cs typeface="+mn-cs"/>
              </a:rPr>
              <a:t> should be seen as a source of continuous engagement, learning, and improvement</a:t>
            </a:r>
            <a:endParaRPr lang="en-US" sz="120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i="1"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35</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Slide Explanation:</a:t>
            </a:r>
          </a:p>
          <a:p>
            <a:endParaRPr lang="en-US" dirty="0"/>
          </a:p>
          <a:p>
            <a:r>
              <a:rPr lang="en-US" dirty="0"/>
              <a:t>The</a:t>
            </a:r>
            <a:r>
              <a:rPr lang="en-US" baseline="0" dirty="0"/>
              <a:t> purpose of this slide is to provide resources for your audience.</a:t>
            </a:r>
            <a:endParaRPr lang="en-US" dirty="0"/>
          </a:p>
        </p:txBody>
      </p:sp>
      <p:sp>
        <p:nvSpPr>
          <p:cNvPr id="4" name="Slide Number Placeholder 3"/>
          <p:cNvSpPr>
            <a:spLocks noGrp="1"/>
          </p:cNvSpPr>
          <p:nvPr>
            <p:ph type="sldNum" sz="quarter" idx="10"/>
          </p:nvPr>
        </p:nvSpPr>
        <p:spPr/>
        <p:txBody>
          <a:bodyPr/>
          <a:lstStyle/>
          <a:p>
            <a:fld id="{F8F9D8B2-53CB-A441-89F7-E749887F4F9B}"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7622919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Slide Explanation:</a:t>
            </a:r>
          </a:p>
          <a:p>
            <a:endParaRPr lang="en-US" dirty="0"/>
          </a:p>
          <a:p>
            <a:r>
              <a:rPr lang="en-US" dirty="0"/>
              <a:t>The</a:t>
            </a:r>
            <a:r>
              <a:rPr lang="en-US" baseline="0" dirty="0"/>
              <a:t> purpose of this slide is to provide resources for your audience.</a:t>
            </a:r>
            <a:endParaRPr lang="en-US" dirty="0"/>
          </a:p>
        </p:txBody>
      </p:sp>
      <p:sp>
        <p:nvSpPr>
          <p:cNvPr id="4" name="Slide Number Placeholder 3"/>
          <p:cNvSpPr>
            <a:spLocks noGrp="1"/>
          </p:cNvSpPr>
          <p:nvPr>
            <p:ph type="sldNum" sz="quarter" idx="10"/>
          </p:nvPr>
        </p:nvSpPr>
        <p:spPr/>
        <p:txBody>
          <a:bodyPr/>
          <a:lstStyle/>
          <a:p>
            <a:fld id="{F8F9D8B2-53CB-A441-89F7-E749887F4F9B}"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7622919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Slide Explanation:</a:t>
            </a:r>
          </a:p>
          <a:p>
            <a:endParaRPr lang="en-US" dirty="0"/>
          </a:p>
          <a:p>
            <a:r>
              <a:rPr lang="en-US" dirty="0"/>
              <a:t>The</a:t>
            </a:r>
            <a:r>
              <a:rPr lang="en-US" baseline="0" dirty="0"/>
              <a:t> purpose of this slide is to provide resources for your audience.</a:t>
            </a:r>
            <a:endParaRPr lang="en-US" dirty="0"/>
          </a:p>
        </p:txBody>
      </p:sp>
      <p:sp>
        <p:nvSpPr>
          <p:cNvPr id="4" name="Slide Number Placeholder 3"/>
          <p:cNvSpPr>
            <a:spLocks noGrp="1"/>
          </p:cNvSpPr>
          <p:nvPr>
            <p:ph type="sldNum" sz="quarter" idx="10"/>
          </p:nvPr>
        </p:nvSpPr>
        <p:spPr/>
        <p:txBody>
          <a:bodyPr/>
          <a:lstStyle/>
          <a:p>
            <a:fld id="{F8F9D8B2-53CB-A441-89F7-E749887F4F9B}"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2001747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5E0861-0A84-4C16-A4C9-13625DCE280C}" type="datetimeFigureOut">
              <a:rPr lang="en-US" smtClean="0"/>
              <a:t>6/7/2018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2512224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5E0861-0A84-4C16-A4C9-13625DCE280C}" type="datetimeFigureOut">
              <a:rPr lang="en-US" smtClean="0"/>
              <a:t>6/7/2018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252688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5E0861-0A84-4C16-A4C9-13625DCE280C}" type="datetimeFigureOut">
              <a:rPr lang="en-US" smtClean="0"/>
              <a:t>6/7/2018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4030175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5E0861-0A84-4C16-A4C9-13625DCE280C}" type="datetimeFigureOut">
              <a:rPr lang="en-US" smtClean="0"/>
              <a:t>6/7/2018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1679251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5E0861-0A84-4C16-A4C9-13625DCE280C}" type="datetimeFigureOut">
              <a:rPr lang="en-US" smtClean="0"/>
              <a:t>6/7/2018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1936728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5E0861-0A84-4C16-A4C9-13625DCE280C}" type="datetimeFigureOut">
              <a:rPr lang="en-US" smtClean="0"/>
              <a:t>6/7/2018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3942538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5E0861-0A84-4C16-A4C9-13625DCE280C}" type="datetimeFigureOut">
              <a:rPr lang="en-US" smtClean="0"/>
              <a:t>6/7/2018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391867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5E0861-0A84-4C16-A4C9-13625DCE280C}" type="datetimeFigureOut">
              <a:rPr lang="en-US" smtClean="0"/>
              <a:t>6/7/2018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461479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5E0861-0A84-4C16-A4C9-13625DCE280C}" type="datetimeFigureOut">
              <a:rPr lang="en-US" smtClean="0"/>
              <a:t>6/7/2018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1526810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5E0861-0A84-4C16-A4C9-13625DCE280C}" type="datetimeFigureOut">
              <a:rPr lang="en-US" smtClean="0"/>
              <a:t>6/7/2018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3440969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5E0861-0A84-4C16-A4C9-13625DCE280C}" type="datetimeFigureOut">
              <a:rPr lang="en-US" smtClean="0"/>
              <a:t>6/7/2018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3749392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5E0861-0A84-4C16-A4C9-13625DCE280C}" type="datetimeFigureOut">
              <a:rPr lang="en-US" smtClean="0"/>
              <a:t>6/7/2018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F1A586-5974-4848-9E4C-B6681DE55B27}" type="slidenum">
              <a:rPr lang="en-US" smtClean="0"/>
              <a:t>‹#›</a:t>
            </a:fld>
            <a:endParaRPr lang="en-US" dirty="0"/>
          </a:p>
        </p:txBody>
      </p:sp>
    </p:spTree>
    <p:extLst>
      <p:ext uri="{BB962C8B-B14F-4D97-AF65-F5344CB8AC3E}">
        <p14:creationId xmlns:p14="http://schemas.microsoft.com/office/powerpoint/2010/main" val="1751597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7.png"/><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8.jpeg"/><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9.jpeg"/><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0.jpeg"/><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hyperlink" Target="http://ccsi.columbia.edu/work/projects/support-for-governments-in-the-negotiation-of-large-scale-investments/" TargetMode="External"/><Relationship Id="rId4" Type="http://schemas.openxmlformats.org/officeDocument/2006/relationships/hyperlink" Target="http://ccsi.columbia.edu/work/projects/7195-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Business Risk</a:t>
            </a:r>
          </a:p>
        </p:txBody>
      </p:sp>
      <p:sp>
        <p:nvSpPr>
          <p:cNvPr id="7" name="Rectangle 6"/>
          <p:cNvSpPr/>
          <p:nvPr/>
        </p:nvSpPr>
        <p:spPr>
          <a:xfrm rot="5400000">
            <a:off x="-2837796" y="2761593"/>
            <a:ext cx="6858003"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4"/>
          <p:cNvSpPr>
            <a:spLocks noGrp="1"/>
          </p:cNvSpPr>
          <p:nvPr/>
        </p:nvSpPr>
        <p:spPr>
          <a:xfrm>
            <a:off x="1258613" y="470313"/>
            <a:ext cx="7728041" cy="437579"/>
          </a:xfrm>
          <a:prstGeom prst="rect">
            <a:avLst/>
          </a:prstGeom>
          <a:solidFill>
            <a:schemeClr val="bg1"/>
          </a:solid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tx2"/>
                </a:solidFill>
              </a:rPr>
              <a:t>Title Slide</a:t>
            </a:r>
          </a:p>
        </p:txBody>
      </p:sp>
      <p:sp>
        <p:nvSpPr>
          <p:cNvPr id="2" name="Content Placeholder 1"/>
          <p:cNvSpPr>
            <a:spLocks noGrp="1"/>
          </p:cNvSpPr>
          <p:nvPr>
            <p:ph idx="1"/>
          </p:nvPr>
        </p:nvSpPr>
        <p:spPr>
          <a:xfrm>
            <a:off x="1339758" y="1371493"/>
            <a:ext cx="7347041" cy="5016194"/>
          </a:xfrm>
        </p:spPr>
        <p:txBody>
          <a:bodyPr>
            <a:normAutofit fontScale="85000" lnSpcReduction="20000"/>
          </a:bodyPr>
          <a:lstStyle/>
          <a:p>
            <a:pPr marL="0" indent="0">
              <a:spcBef>
                <a:spcPts val="0"/>
              </a:spcBef>
              <a:buNone/>
              <a:defRPr/>
            </a:pPr>
            <a:r>
              <a:rPr lang="en-US" i="1" dirty="0"/>
              <a:t>[The purpose of this slide deck is to communicate to government officials best practices for responsible investments, the responsibilities of businesses under international standards, and how governments can support businesses to meet those standards. </a:t>
            </a:r>
          </a:p>
          <a:p>
            <a:pPr marL="0" indent="0">
              <a:spcBef>
                <a:spcPts val="0"/>
              </a:spcBef>
              <a:buNone/>
              <a:defRPr/>
            </a:pPr>
            <a:endParaRPr lang="en-US" i="1" dirty="0"/>
          </a:p>
          <a:p>
            <a:pPr marL="0" indent="0">
              <a:spcBef>
                <a:spcPts val="0"/>
              </a:spcBef>
              <a:buNone/>
              <a:defRPr/>
            </a:pPr>
            <a:r>
              <a:rPr lang="en-US" i="1" dirty="0"/>
              <a:t>This presentation is intended to serve as a template to support the communication of key principles for respecting land rights that companies should adhere to beyond domestic laws and policies.</a:t>
            </a:r>
          </a:p>
          <a:p>
            <a:pPr marL="0" indent="0">
              <a:spcBef>
                <a:spcPts val="0"/>
              </a:spcBef>
              <a:buNone/>
              <a:defRPr/>
            </a:pPr>
            <a:endParaRPr lang="en-US" i="1" dirty="0"/>
          </a:p>
          <a:p>
            <a:pPr marL="0" indent="0">
              <a:spcBef>
                <a:spcPts val="0"/>
              </a:spcBef>
              <a:buNone/>
              <a:defRPr/>
            </a:pPr>
            <a:r>
              <a:rPr lang="en-US" i="1" dirty="0"/>
              <a:t>Please refer to the presentation slide notes included on each slide.]</a:t>
            </a:r>
          </a:p>
          <a:p>
            <a:endParaRPr lang="en-US" dirty="0"/>
          </a:p>
        </p:txBody>
      </p:sp>
    </p:spTree>
    <p:extLst>
      <p:ext uri="{BB962C8B-B14F-4D97-AF65-F5344CB8AC3E}">
        <p14:creationId xmlns:p14="http://schemas.microsoft.com/office/powerpoint/2010/main" val="2934621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4"/>
          <p:cNvSpPr>
            <a:spLocks noGrp="1"/>
          </p:cNvSpPr>
          <p:nvPr/>
        </p:nvSpPr>
        <p:spPr>
          <a:xfrm>
            <a:off x="318340" y="466956"/>
            <a:ext cx="8825660"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Business Risk</a:t>
            </a:r>
          </a:p>
        </p:txBody>
      </p:sp>
      <p:sp>
        <p:nvSpPr>
          <p:cNvPr id="11" name="Content Placeholder 1"/>
          <p:cNvSpPr>
            <a:spLocks noGrp="1"/>
          </p:cNvSpPr>
          <p:nvPr>
            <p:ph idx="1"/>
          </p:nvPr>
        </p:nvSpPr>
        <p:spPr>
          <a:xfrm>
            <a:off x="1429407" y="1447800"/>
            <a:ext cx="7696200" cy="1066800"/>
          </a:xfrm>
        </p:spPr>
        <p:txBody>
          <a:bodyPr>
            <a:normAutofit/>
          </a:bodyPr>
          <a:lstStyle/>
          <a:p>
            <a:pPr marL="0" indent="0">
              <a:buNone/>
            </a:pPr>
            <a:r>
              <a:rPr lang="en-GB" sz="2400" b="1" dirty="0">
                <a:solidFill>
                  <a:srgbClr val="355121"/>
                </a:solidFill>
              </a:rPr>
              <a:t>Module 1: Why Land Matters</a:t>
            </a:r>
          </a:p>
          <a:p>
            <a:pPr lvl="1"/>
            <a:r>
              <a:rPr lang="en-GB" sz="2400" dirty="0">
                <a:solidFill>
                  <a:srgbClr val="355121"/>
                </a:solidFill>
              </a:rPr>
              <a:t>Land, the Global Context, &amp; </a:t>
            </a:r>
            <a:r>
              <a:rPr lang="en-GB" sz="2400" dirty="0">
                <a:solidFill>
                  <a:srgbClr val="C00000"/>
                </a:solidFill>
              </a:rPr>
              <a:t>[Country]</a:t>
            </a:r>
          </a:p>
          <a:p>
            <a:pPr marL="457200" lvl="1" indent="0">
              <a:buNone/>
            </a:pPr>
            <a:endParaRPr lang="en-GB" sz="1200" dirty="0">
              <a:solidFill>
                <a:srgbClr val="355121"/>
              </a:solidFill>
            </a:endParaRPr>
          </a:p>
          <a:p>
            <a:pPr marL="0" indent="0">
              <a:buNone/>
            </a:pPr>
            <a:endParaRPr lang="en-GB" sz="2400" b="1" dirty="0">
              <a:solidFill>
                <a:srgbClr val="355121"/>
              </a:solidFill>
            </a:endParaRPr>
          </a:p>
          <a:p>
            <a:pPr marL="0" indent="0">
              <a:buNone/>
            </a:pPr>
            <a:endParaRPr lang="en-GB" sz="2400" dirty="0">
              <a:solidFill>
                <a:srgbClr val="355121"/>
              </a:solidFill>
            </a:endParaRPr>
          </a:p>
        </p:txBody>
      </p:sp>
      <p:sp>
        <p:nvSpPr>
          <p:cNvPr id="7" name="Rectangle 6"/>
          <p:cNvSpPr/>
          <p:nvPr/>
        </p:nvSpPr>
        <p:spPr>
          <a:xfrm rot="5400000">
            <a:off x="-2837796" y="2761593"/>
            <a:ext cx="6858003"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4"/>
          <p:cNvSpPr>
            <a:spLocks noGrp="1"/>
          </p:cNvSpPr>
          <p:nvPr/>
        </p:nvSpPr>
        <p:spPr>
          <a:xfrm>
            <a:off x="-76201" y="480670"/>
            <a:ext cx="922020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tx2"/>
                </a:solidFill>
              </a:rPr>
              <a:t>Presentation Overview</a:t>
            </a:r>
          </a:p>
        </p:txBody>
      </p:sp>
      <p:pic>
        <p:nvPicPr>
          <p:cNvPr id="17" name="Picture 16"/>
          <p:cNvPicPr>
            <a:picLocks noChangeAspect="1"/>
          </p:cNvPicPr>
          <p:nvPr/>
        </p:nvPicPr>
        <p:blipFill>
          <a:blip r:embed="rId3">
            <a:extLst>
              <a:ext uri="{BEBA8EAE-BF5A-486C-A8C5-ECC9F3942E4B}">
                <a14:imgProps xmlns:a14="http://schemas.microsoft.com/office/drawing/2010/main">
                  <a14:imgLayer r:embed="rId4">
                    <a14:imgEffect>
                      <a14:backgroundRemoval t="4000" b="99333" l="10000" r="90000">
                        <a14:foregroundMark x1="26250" y1="96000" x2="31500" y2="64000"/>
                        <a14:foregroundMark x1="25250" y1="80667" x2="23500" y2="88000"/>
                        <a14:foregroundMark x1="56500" y1="97000" x2="79000" y2="97333"/>
                        <a14:foregroundMark x1="30750" y1="65333" x2="32500" y2="57667"/>
                      </a14:backgroundRemoval>
                    </a14:imgEffect>
                    <a14:imgEffect>
                      <a14:brightnessContrast bright="20000" contrast="-40000"/>
                    </a14:imgEffect>
                  </a14:imgLayer>
                </a14:imgProps>
              </a:ext>
            </a:extLst>
          </a:blip>
          <a:stretch>
            <a:fillRect/>
          </a:stretch>
        </p:blipFill>
        <p:spPr>
          <a:xfrm>
            <a:off x="6477000" y="4628492"/>
            <a:ext cx="2622331" cy="1966748"/>
          </a:xfrm>
          <a:prstGeom prst="rect">
            <a:avLst/>
          </a:prstGeom>
        </p:spPr>
      </p:pic>
      <p:cxnSp>
        <p:nvCxnSpPr>
          <p:cNvPr id="18" name="Straight Connector 17"/>
          <p:cNvCxnSpPr/>
          <p:nvPr/>
        </p:nvCxnSpPr>
        <p:spPr>
          <a:xfrm flipH="1">
            <a:off x="1708855" y="4419600"/>
            <a:ext cx="6520745" cy="0"/>
          </a:xfrm>
          <a:prstGeom prst="line">
            <a:avLst/>
          </a:prstGeom>
          <a:ln w="127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501645" y="2971800"/>
            <a:ext cx="6879431" cy="1569660"/>
          </a:xfrm>
          <a:prstGeom prst="rect">
            <a:avLst/>
          </a:prstGeom>
          <a:noFill/>
        </p:spPr>
        <p:txBody>
          <a:bodyPr wrap="square" rtlCol="0">
            <a:spAutoFit/>
          </a:bodyPr>
          <a:lstStyle/>
          <a:p>
            <a:r>
              <a:rPr lang="en-GB" sz="2400" b="1" dirty="0">
                <a:solidFill>
                  <a:srgbClr val="355121"/>
                </a:solidFill>
              </a:rPr>
              <a:t>Module 2: Land Rights Overview</a:t>
            </a:r>
          </a:p>
          <a:p>
            <a:pPr marL="800100" lvl="1" indent="-342900">
              <a:buFont typeface="Calibri" panose="020F0502020204030204" pitchFamily="34" charset="0"/>
              <a:buChar char="‾"/>
            </a:pPr>
            <a:r>
              <a:rPr lang="en-GB" sz="2400" dirty="0">
                <a:solidFill>
                  <a:srgbClr val="355121"/>
                </a:solidFill>
              </a:rPr>
              <a:t>Land Rights 101</a:t>
            </a:r>
          </a:p>
          <a:p>
            <a:pPr marL="800100" lvl="1" indent="-342900">
              <a:buFont typeface="Calibri" panose="020F0502020204030204" pitchFamily="34" charset="0"/>
              <a:buChar char="‾"/>
            </a:pPr>
            <a:r>
              <a:rPr lang="en-GB" sz="2400" dirty="0">
                <a:solidFill>
                  <a:srgbClr val="355121"/>
                </a:solidFill>
              </a:rPr>
              <a:t>Investment Principles and Best Practice</a:t>
            </a:r>
          </a:p>
          <a:p>
            <a:pPr marL="800100" lvl="1" indent="-342900">
              <a:buFont typeface="Calibri" panose="020F0502020204030204" pitchFamily="34" charset="0"/>
              <a:buChar char="‾"/>
            </a:pPr>
            <a:endParaRPr lang="en-GB" sz="2400" dirty="0">
              <a:solidFill>
                <a:srgbClr val="355121"/>
              </a:solidFill>
            </a:endParaRPr>
          </a:p>
        </p:txBody>
      </p:sp>
      <p:cxnSp>
        <p:nvCxnSpPr>
          <p:cNvPr id="21" name="Straight Connector 20"/>
          <p:cNvCxnSpPr/>
          <p:nvPr/>
        </p:nvCxnSpPr>
        <p:spPr>
          <a:xfrm flipH="1">
            <a:off x="1623220" y="2667000"/>
            <a:ext cx="6520745" cy="0"/>
          </a:xfrm>
          <a:prstGeom prst="line">
            <a:avLst/>
          </a:prstGeom>
          <a:ln w="127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0643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C:\Users\megano\Pictures\YieldWise\Kenya La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03" y="0"/>
            <a:ext cx="10392845" cy="69342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rot="5400000">
            <a:off x="-2913996" y="2761594"/>
            <a:ext cx="70104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4"/>
          <p:cNvSpPr>
            <a:spLocks noGrp="1"/>
          </p:cNvSpPr>
          <p:nvPr/>
        </p:nvSpPr>
        <p:spPr>
          <a:xfrm rot="16200000">
            <a:off x="-2925053" y="3167192"/>
            <a:ext cx="7010403" cy="523618"/>
          </a:xfrm>
          <a:prstGeom prst="rect">
            <a:avLst/>
          </a:prstGeom>
          <a:noFill/>
          <a:ln w="28575"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Module 1</a:t>
            </a:r>
          </a:p>
        </p:txBody>
      </p:sp>
    </p:spTree>
    <p:extLst>
      <p:ext uri="{BB962C8B-B14F-4D97-AF65-F5344CB8AC3E}">
        <p14:creationId xmlns:p14="http://schemas.microsoft.com/office/powerpoint/2010/main" val="1053866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5"/>
          <p:cNvSpPr>
            <a:spLocks noGrp="1"/>
          </p:cNvSpPr>
          <p:nvPr/>
        </p:nvSpPr>
        <p:spPr>
          <a:xfrm>
            <a:off x="318340" y="904535"/>
            <a:ext cx="8444659" cy="5486508"/>
          </a:xfrm>
          <a:prstGeom prst="rect">
            <a:avLst/>
          </a:prstGeom>
        </p:spPr>
        <p:txBody>
          <a:bodyPr vert="horz" lIns="0"/>
          <a:lstStyle>
            <a:lvl1pPr marL="342900" indent="-342900" algn="l" defTabSz="457200" rtl="0" eaLnBrk="1" latinLnBrk="0" hangingPunct="1">
              <a:spcBef>
                <a:spcPct val="20000"/>
              </a:spcBef>
              <a:buFont typeface="Arial"/>
              <a:buChar char="•"/>
              <a:defRPr sz="2000" b="0" i="0" kern="1200">
                <a:solidFill>
                  <a:srgbClr val="69A242"/>
                </a:solidFill>
                <a:latin typeface="Arial"/>
                <a:ea typeface="+mn-ea"/>
                <a:cs typeface="Arial"/>
              </a:defRPr>
            </a:lvl1pPr>
            <a:lvl2pPr marL="742950" indent="-285750" algn="l" defTabSz="457200" rtl="0" eaLnBrk="1" latinLnBrk="0" hangingPunct="1">
              <a:spcBef>
                <a:spcPct val="20000"/>
              </a:spcBef>
              <a:buFont typeface="Arial"/>
              <a:buChar char="–"/>
              <a:defRPr sz="1800" b="0" i="0" kern="1200">
                <a:solidFill>
                  <a:srgbClr val="69A242"/>
                </a:solidFill>
                <a:latin typeface="Arial"/>
                <a:ea typeface="+mn-ea"/>
                <a:cs typeface="Arial"/>
              </a:defRPr>
            </a:lvl2pPr>
            <a:lvl3pPr marL="1143000" indent="-228600" algn="l" defTabSz="457200" rtl="0" eaLnBrk="1" latinLnBrk="0" hangingPunct="1">
              <a:spcBef>
                <a:spcPct val="20000"/>
              </a:spcBef>
              <a:buFont typeface="Arial"/>
              <a:buChar char="•"/>
              <a:defRPr sz="1400" b="0" i="0" kern="1200">
                <a:solidFill>
                  <a:srgbClr val="69A242"/>
                </a:solidFill>
                <a:latin typeface="Arial"/>
                <a:ea typeface="+mn-ea"/>
                <a:cs typeface="Arial"/>
              </a:defRPr>
            </a:lvl3pPr>
            <a:lvl4pPr marL="1600200" indent="-228600" algn="l" defTabSz="457200" rtl="0" eaLnBrk="1" latinLnBrk="0" hangingPunct="1">
              <a:spcBef>
                <a:spcPct val="20000"/>
              </a:spcBef>
              <a:buFont typeface="Arial"/>
              <a:buChar char="–"/>
              <a:defRPr sz="2000" b="0" i="0" kern="1200">
                <a:solidFill>
                  <a:srgbClr val="69A242"/>
                </a:solidFill>
                <a:latin typeface="Arial"/>
                <a:ea typeface="+mn-ea"/>
                <a:cs typeface="Arial"/>
              </a:defRPr>
            </a:lvl4pPr>
            <a:lvl5pPr marL="2057400" indent="-228600" algn="l" defTabSz="457200" rtl="0" eaLnBrk="1" latinLnBrk="0" hangingPunct="1">
              <a:spcBef>
                <a:spcPct val="20000"/>
              </a:spcBef>
              <a:buFont typeface="Arial"/>
              <a:buChar char="»"/>
              <a:defRPr sz="2000" b="0" i="0" kern="1200">
                <a:solidFill>
                  <a:srgbClr val="69A242"/>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 </a:t>
            </a:r>
            <a:endParaRPr lang="en-US" sz="2200" dirty="0"/>
          </a:p>
          <a:p>
            <a:pPr marL="457200" indent="-457200">
              <a:spcAft>
                <a:spcPts val="600"/>
              </a:spcAft>
              <a:buFont typeface="+mj-lt"/>
              <a:buAutoNum type="arabicPeriod"/>
            </a:pPr>
            <a:endParaRPr lang="en-US" sz="2200" dirty="0">
              <a:solidFill>
                <a:schemeClr val="tx1"/>
              </a:solidFill>
            </a:endParaRPr>
          </a:p>
          <a:p>
            <a:pPr marL="457200" indent="-457200">
              <a:spcAft>
                <a:spcPts val="600"/>
              </a:spcAft>
              <a:buFont typeface="+mj-lt"/>
              <a:buAutoNum type="arabicPeriod"/>
            </a:pPr>
            <a:endParaRPr lang="en-US" sz="2200" dirty="0">
              <a:solidFill>
                <a:schemeClr val="tx1"/>
              </a:solidFill>
            </a:endParaRPr>
          </a:p>
          <a:p>
            <a:pPr marL="457200" indent="-457200">
              <a:spcAft>
                <a:spcPts val="600"/>
              </a:spcAft>
              <a:buFont typeface="+mj-lt"/>
              <a:buAutoNum type="arabicPeriod"/>
            </a:pPr>
            <a:endParaRPr lang="en-US" sz="2200" dirty="0">
              <a:solidFill>
                <a:schemeClr val="tx1"/>
              </a:solidFill>
            </a:endParaRPr>
          </a:p>
          <a:p>
            <a:pPr marL="457200" indent="-457200">
              <a:buFont typeface="+mj-lt"/>
              <a:buAutoNum type="arabicPeriod"/>
            </a:pPr>
            <a:endParaRPr lang="en-US" sz="2200" dirty="0">
              <a:solidFill>
                <a:schemeClr val="tx1"/>
              </a:solidFill>
            </a:endParaRPr>
          </a:p>
        </p:txBody>
      </p:sp>
      <p:sp>
        <p:nvSpPr>
          <p:cNvPr id="5" name="Title 4"/>
          <p:cNvSpPr>
            <a:spLocks noGrp="1"/>
          </p:cNvSpPr>
          <p:nvPr/>
        </p:nvSpPr>
        <p:spPr>
          <a:xfrm>
            <a:off x="318340" y="466956"/>
            <a:ext cx="8237491" cy="437579"/>
          </a:xfrm>
          <a:prstGeom prst="rect">
            <a:avLst/>
          </a:prstGeom>
          <a:solidFill>
            <a:schemeClr val="bg1"/>
          </a:solid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tx2"/>
                </a:solidFill>
              </a:rPr>
              <a:t>Why Land Matters to Investors</a:t>
            </a:r>
          </a:p>
        </p:txBody>
      </p:sp>
      <p:grpSp>
        <p:nvGrpSpPr>
          <p:cNvPr id="12" name="Group 11"/>
          <p:cNvGrpSpPr/>
          <p:nvPr/>
        </p:nvGrpSpPr>
        <p:grpSpPr>
          <a:xfrm>
            <a:off x="2316584" y="3572517"/>
            <a:ext cx="4241002" cy="2783762"/>
            <a:chOff x="0" y="3532335"/>
            <a:chExt cx="4241002" cy="2783762"/>
          </a:xfrm>
        </p:grpSpPr>
        <p:sp>
          <p:nvSpPr>
            <p:cNvPr id="8" name="Freeform 7"/>
            <p:cNvSpPr/>
            <p:nvPr/>
          </p:nvSpPr>
          <p:spPr>
            <a:xfrm>
              <a:off x="319346" y="3963104"/>
              <a:ext cx="3921656" cy="2352993"/>
            </a:xfrm>
            <a:custGeom>
              <a:avLst/>
              <a:gdLst>
                <a:gd name="connsiteX0" fmla="*/ 0 w 3921656"/>
                <a:gd name="connsiteY0" fmla="*/ 0 h 2352993"/>
                <a:gd name="connsiteX1" fmla="*/ 3921656 w 3921656"/>
                <a:gd name="connsiteY1" fmla="*/ 0 h 2352993"/>
                <a:gd name="connsiteX2" fmla="*/ 3921656 w 3921656"/>
                <a:gd name="connsiteY2" fmla="*/ 2352993 h 2352993"/>
                <a:gd name="connsiteX3" fmla="*/ 0 w 3921656"/>
                <a:gd name="connsiteY3" fmla="*/ 2352993 h 2352993"/>
                <a:gd name="connsiteX4" fmla="*/ 0 w 3921656"/>
                <a:gd name="connsiteY4" fmla="*/ 0 h 2352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656" h="2352993">
                  <a:moveTo>
                    <a:pt x="0" y="0"/>
                  </a:moveTo>
                  <a:lnTo>
                    <a:pt x="3921656" y="0"/>
                  </a:lnTo>
                  <a:lnTo>
                    <a:pt x="3921656" y="2352993"/>
                  </a:lnTo>
                  <a:lnTo>
                    <a:pt x="0" y="235299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9060" tIns="99060" rIns="99060" bIns="99060" numCol="1" spcCol="1270" anchor="t" anchorCtr="0">
              <a:noAutofit/>
            </a:bodyPr>
            <a:lstStyle/>
            <a:p>
              <a:pPr lvl="0" algn="r" defTabSz="1155700">
                <a:lnSpc>
                  <a:spcPct val="90000"/>
                </a:lnSpc>
                <a:spcBef>
                  <a:spcPct val="0"/>
                </a:spcBef>
                <a:spcAft>
                  <a:spcPct val="35000"/>
                </a:spcAft>
              </a:pPr>
              <a:r>
                <a:rPr lang="en-US" sz="2600" b="1" kern="1200" dirty="0"/>
                <a:t>	International Standards &amp; National Law</a:t>
              </a:r>
            </a:p>
            <a:p>
              <a:pPr marL="228600" lvl="1" indent="-228600" algn="l" defTabSz="889000">
                <a:lnSpc>
                  <a:spcPct val="90000"/>
                </a:lnSpc>
                <a:spcBef>
                  <a:spcPct val="0"/>
                </a:spcBef>
                <a:spcAft>
                  <a:spcPct val="15000"/>
                </a:spcAft>
                <a:buChar char="••"/>
              </a:pPr>
              <a:r>
                <a:rPr lang="en-US" sz="2000" kern="1200" dirty="0"/>
                <a:t>Adherence to best practice, industry standards, and national law</a:t>
              </a: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32335"/>
              <a:ext cx="958730" cy="958730"/>
            </a:xfrm>
            <a:prstGeom prst="rect">
              <a:avLst/>
            </a:prstGeom>
          </p:spPr>
        </p:pic>
      </p:grpSp>
      <p:grpSp>
        <p:nvGrpSpPr>
          <p:cNvPr id="10" name="Group 9"/>
          <p:cNvGrpSpPr/>
          <p:nvPr/>
        </p:nvGrpSpPr>
        <p:grpSpPr>
          <a:xfrm>
            <a:off x="-23813" y="862772"/>
            <a:ext cx="4264815" cy="2708166"/>
            <a:chOff x="-23813" y="862772"/>
            <a:chExt cx="4264815" cy="2708166"/>
          </a:xfrm>
        </p:grpSpPr>
        <p:sp>
          <p:nvSpPr>
            <p:cNvPr id="6" name="Freeform 5"/>
            <p:cNvSpPr/>
            <p:nvPr/>
          </p:nvSpPr>
          <p:spPr>
            <a:xfrm>
              <a:off x="319346" y="1217945"/>
              <a:ext cx="3921656" cy="2352993"/>
            </a:xfrm>
            <a:custGeom>
              <a:avLst/>
              <a:gdLst>
                <a:gd name="connsiteX0" fmla="*/ 0 w 3921656"/>
                <a:gd name="connsiteY0" fmla="*/ 0 h 2352993"/>
                <a:gd name="connsiteX1" fmla="*/ 3921656 w 3921656"/>
                <a:gd name="connsiteY1" fmla="*/ 0 h 2352993"/>
                <a:gd name="connsiteX2" fmla="*/ 3921656 w 3921656"/>
                <a:gd name="connsiteY2" fmla="*/ 2352993 h 2352993"/>
                <a:gd name="connsiteX3" fmla="*/ 0 w 3921656"/>
                <a:gd name="connsiteY3" fmla="*/ 2352993 h 2352993"/>
                <a:gd name="connsiteX4" fmla="*/ 0 w 3921656"/>
                <a:gd name="connsiteY4" fmla="*/ 0 h 2352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656" h="2352993">
                  <a:moveTo>
                    <a:pt x="0" y="0"/>
                  </a:moveTo>
                  <a:lnTo>
                    <a:pt x="3921656" y="0"/>
                  </a:lnTo>
                  <a:lnTo>
                    <a:pt x="3921656" y="2352993"/>
                  </a:lnTo>
                  <a:lnTo>
                    <a:pt x="0" y="235299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9060" tIns="99060" rIns="99060" bIns="99060" numCol="1" spcCol="1270" anchor="t" anchorCtr="0">
              <a:noAutofit/>
            </a:bodyPr>
            <a:lstStyle/>
            <a:p>
              <a:pPr lvl="0" algn="r" defTabSz="1155700">
                <a:lnSpc>
                  <a:spcPct val="90000"/>
                </a:lnSpc>
                <a:spcBef>
                  <a:spcPct val="0"/>
                </a:spcBef>
                <a:spcAft>
                  <a:spcPts val="0"/>
                </a:spcAft>
              </a:pPr>
              <a:r>
                <a:rPr lang="en-US" sz="2600" b="1" kern="1200" dirty="0"/>
                <a:t>Land in Emerging </a:t>
              </a:r>
            </a:p>
            <a:p>
              <a:pPr lvl="0" algn="r" defTabSz="1155700">
                <a:lnSpc>
                  <a:spcPct val="90000"/>
                </a:lnSpc>
                <a:spcBef>
                  <a:spcPct val="0"/>
                </a:spcBef>
                <a:spcAft>
                  <a:spcPts val="0"/>
                </a:spcAft>
              </a:pPr>
              <a:r>
                <a:rPr lang="en-US" sz="2600" b="1" kern="1200" dirty="0"/>
                <a:t>Markets</a:t>
              </a:r>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kern="1200" dirty="0"/>
                <a:t>Land is a valuable resource for rural people, the state, and for private investment.</a:t>
              </a:r>
            </a:p>
          </p:txBody>
        </p: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13" y="862772"/>
              <a:ext cx="919646" cy="910718"/>
            </a:xfrm>
            <a:prstGeom prst="rect">
              <a:avLst/>
            </a:prstGeom>
          </p:spPr>
        </p:pic>
      </p:grpSp>
      <p:grpSp>
        <p:nvGrpSpPr>
          <p:cNvPr id="11" name="Group 10"/>
          <p:cNvGrpSpPr/>
          <p:nvPr/>
        </p:nvGrpSpPr>
        <p:grpSpPr>
          <a:xfrm>
            <a:off x="4316283" y="904535"/>
            <a:ext cx="4238541" cy="2666403"/>
            <a:chOff x="4316283" y="904535"/>
            <a:chExt cx="4238541" cy="2666403"/>
          </a:xfrm>
        </p:grpSpPr>
        <p:sp>
          <p:nvSpPr>
            <p:cNvPr id="7" name="Freeform 6"/>
            <p:cNvSpPr/>
            <p:nvPr/>
          </p:nvSpPr>
          <p:spPr>
            <a:xfrm>
              <a:off x="4633168" y="1217945"/>
              <a:ext cx="3921656" cy="2352993"/>
            </a:xfrm>
            <a:custGeom>
              <a:avLst/>
              <a:gdLst>
                <a:gd name="connsiteX0" fmla="*/ 0 w 3921656"/>
                <a:gd name="connsiteY0" fmla="*/ 0 h 2352993"/>
                <a:gd name="connsiteX1" fmla="*/ 3921656 w 3921656"/>
                <a:gd name="connsiteY1" fmla="*/ 0 h 2352993"/>
                <a:gd name="connsiteX2" fmla="*/ 3921656 w 3921656"/>
                <a:gd name="connsiteY2" fmla="*/ 2352993 h 2352993"/>
                <a:gd name="connsiteX3" fmla="*/ 0 w 3921656"/>
                <a:gd name="connsiteY3" fmla="*/ 2352993 h 2352993"/>
                <a:gd name="connsiteX4" fmla="*/ 0 w 3921656"/>
                <a:gd name="connsiteY4" fmla="*/ 0 h 2352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656" h="2352993">
                  <a:moveTo>
                    <a:pt x="0" y="0"/>
                  </a:moveTo>
                  <a:lnTo>
                    <a:pt x="3921656" y="0"/>
                  </a:lnTo>
                  <a:lnTo>
                    <a:pt x="3921656" y="2352993"/>
                  </a:lnTo>
                  <a:lnTo>
                    <a:pt x="0" y="235299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9060" tIns="99060" rIns="99060" bIns="99060" numCol="1" spcCol="1270" anchor="t" anchorCtr="0">
              <a:noAutofit/>
            </a:bodyPr>
            <a:lstStyle/>
            <a:p>
              <a:pPr lvl="0" algn="r" defTabSz="1155700">
                <a:lnSpc>
                  <a:spcPct val="90000"/>
                </a:lnSpc>
                <a:spcBef>
                  <a:spcPct val="0"/>
                </a:spcBef>
                <a:spcAft>
                  <a:spcPct val="35000"/>
                </a:spcAft>
              </a:pPr>
              <a:r>
                <a:rPr lang="en-US" sz="2600" b="1" kern="1200" dirty="0"/>
                <a:t>Business Risk</a:t>
              </a:r>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kern="1200" dirty="0"/>
                <a:t>Land rights is a business risk mitigation and management issue. </a:t>
              </a:r>
            </a:p>
          </p:txBody>
        </p:sp>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16283" y="904535"/>
              <a:ext cx="901587" cy="901587"/>
            </a:xfrm>
            <a:prstGeom prst="rect">
              <a:avLst/>
            </a:prstGeom>
          </p:spPr>
        </p:pic>
      </p:grpSp>
    </p:spTree>
    <p:extLst>
      <p:ext uri="{BB962C8B-B14F-4D97-AF65-F5344CB8AC3E}">
        <p14:creationId xmlns:p14="http://schemas.microsoft.com/office/powerpoint/2010/main" val="229172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1019589" y="41708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Significance of Land in Emerging Markets</a:t>
            </a: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35" y="-13443"/>
            <a:ext cx="1329635" cy="1316727"/>
          </a:xfrm>
          <a:prstGeom prst="rect">
            <a:avLst/>
          </a:prstGeom>
        </p:spPr>
      </p:pic>
      <p:sp>
        <p:nvSpPr>
          <p:cNvPr id="45" name="Freeform 44"/>
          <p:cNvSpPr/>
          <p:nvPr/>
        </p:nvSpPr>
        <p:spPr>
          <a:xfrm>
            <a:off x="3634194" y="1140829"/>
            <a:ext cx="1779193" cy="1713222"/>
          </a:xfrm>
          <a:custGeom>
            <a:avLst/>
            <a:gdLst>
              <a:gd name="connsiteX0" fmla="*/ 0 w 1738587"/>
              <a:gd name="connsiteY0" fmla="*/ 837908 h 1675816"/>
              <a:gd name="connsiteX1" fmla="*/ 869294 w 1738587"/>
              <a:gd name="connsiteY1" fmla="*/ 0 h 1675816"/>
              <a:gd name="connsiteX2" fmla="*/ 1738588 w 1738587"/>
              <a:gd name="connsiteY2" fmla="*/ 837908 h 1675816"/>
              <a:gd name="connsiteX3" fmla="*/ 869294 w 1738587"/>
              <a:gd name="connsiteY3" fmla="*/ 1675816 h 1675816"/>
              <a:gd name="connsiteX4" fmla="*/ 0 w 1738587"/>
              <a:gd name="connsiteY4" fmla="*/ 837908 h 1675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587" h="1675816">
                <a:moveTo>
                  <a:pt x="0" y="837908"/>
                </a:moveTo>
                <a:cubicBezTo>
                  <a:pt x="0" y="375144"/>
                  <a:pt x="389196" y="0"/>
                  <a:pt x="869294" y="0"/>
                </a:cubicBezTo>
                <a:cubicBezTo>
                  <a:pt x="1349392" y="0"/>
                  <a:pt x="1738588" y="375144"/>
                  <a:pt x="1738588" y="837908"/>
                </a:cubicBezTo>
                <a:cubicBezTo>
                  <a:pt x="1738588" y="1300672"/>
                  <a:pt x="1349392" y="1675816"/>
                  <a:pt x="869294" y="1675816"/>
                </a:cubicBezTo>
                <a:cubicBezTo>
                  <a:pt x="389196" y="1675816"/>
                  <a:pt x="0" y="1300672"/>
                  <a:pt x="0" y="837908"/>
                </a:cubicBez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311760" tIns="302568" rIns="311760" bIns="302568" numCol="1" spcCol="1270" anchor="ctr" anchorCtr="0">
            <a:noAutofit/>
          </a:bodyPr>
          <a:lstStyle/>
          <a:p>
            <a:pPr lvl="0" algn="ctr" defTabSz="2000250">
              <a:lnSpc>
                <a:spcPct val="90000"/>
              </a:lnSpc>
              <a:spcBef>
                <a:spcPct val="0"/>
              </a:spcBef>
              <a:spcAft>
                <a:spcPct val="35000"/>
              </a:spcAft>
            </a:pPr>
            <a:r>
              <a:rPr lang="en-US" sz="4500" kern="1200" dirty="0"/>
              <a:t>Land</a:t>
            </a:r>
          </a:p>
        </p:txBody>
      </p:sp>
      <p:grpSp>
        <p:nvGrpSpPr>
          <p:cNvPr id="7" name="Group 6"/>
          <p:cNvGrpSpPr/>
          <p:nvPr/>
        </p:nvGrpSpPr>
        <p:grpSpPr>
          <a:xfrm>
            <a:off x="457200" y="644920"/>
            <a:ext cx="6386191" cy="3681981"/>
            <a:chOff x="457200" y="644920"/>
            <a:chExt cx="6386191" cy="3681981"/>
          </a:xfrm>
        </p:grpSpPr>
        <p:sp>
          <p:nvSpPr>
            <p:cNvPr id="54" name="Block Arc 53"/>
            <p:cNvSpPr/>
            <p:nvPr/>
          </p:nvSpPr>
          <p:spPr>
            <a:xfrm rot="5400000">
              <a:off x="2781534" y="265044"/>
              <a:ext cx="3681981" cy="4441733"/>
            </a:xfrm>
            <a:prstGeom prst="blockArc">
              <a:avLst>
                <a:gd name="adj1" fmla="val 17527788"/>
                <a:gd name="adj2" fmla="val 4119114"/>
                <a:gd name="adj3" fmla="val 575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6" name="Oval 45"/>
            <p:cNvSpPr/>
            <p:nvPr/>
          </p:nvSpPr>
          <p:spPr>
            <a:xfrm>
              <a:off x="1833572" y="2259979"/>
              <a:ext cx="1136171" cy="1178739"/>
            </a:xfrm>
            <a:prstGeom prst="ellipse">
              <a:avLst/>
            </a:prstGeom>
            <a:blipFill dpi="0" rotWithShape="1">
              <a:blip r:embed="rId4" cstate="print">
                <a:extLst>
                  <a:ext uri="{28A0092B-C50C-407E-A947-70E740481C1C}">
                    <a14:useLocalDpi xmlns:a14="http://schemas.microsoft.com/office/drawing/2010/main" val="0"/>
                  </a:ext>
                </a:extLst>
              </a:blip>
              <a:srcRect/>
              <a:stretch>
                <a:fillRect l="-21000" r="-49000"/>
              </a:stretch>
            </a:blipFill>
          </p:spPr>
          <p:style>
            <a:lnRef idx="2">
              <a:schemeClr val="lt2">
                <a:hueOff val="0"/>
                <a:satOff val="0"/>
                <a:lumOff val="0"/>
                <a:alphaOff val="0"/>
              </a:schemeClr>
            </a:lnRef>
            <a:fillRef idx="1">
              <a:scrgbClr r="0" g="0" b="0"/>
            </a:fillRef>
            <a:effectRef idx="0">
              <a:schemeClr val="dk2">
                <a:tint val="50000"/>
                <a:hueOff val="0"/>
                <a:satOff val="0"/>
                <a:lumOff val="0"/>
                <a:alphaOff val="0"/>
              </a:schemeClr>
            </a:effectRef>
            <a:fontRef idx="minor">
              <a:schemeClr val="lt2">
                <a:hueOff val="0"/>
                <a:satOff val="0"/>
                <a:lumOff val="0"/>
                <a:alphaOff val="0"/>
              </a:schemeClr>
            </a:fontRef>
          </p:style>
        </p:sp>
        <p:sp>
          <p:nvSpPr>
            <p:cNvPr id="47" name="Freeform 46"/>
            <p:cNvSpPr/>
            <p:nvPr/>
          </p:nvSpPr>
          <p:spPr>
            <a:xfrm>
              <a:off x="457200" y="3286092"/>
              <a:ext cx="2371659" cy="963458"/>
            </a:xfrm>
            <a:custGeom>
              <a:avLst/>
              <a:gdLst>
                <a:gd name="connsiteX0" fmla="*/ 0 w 1489252"/>
                <a:gd name="connsiteY0" fmla="*/ 0 h 1076713"/>
                <a:gd name="connsiteX1" fmla="*/ 1489252 w 1489252"/>
                <a:gd name="connsiteY1" fmla="*/ 0 h 1076713"/>
                <a:gd name="connsiteX2" fmla="*/ 1489252 w 1489252"/>
                <a:gd name="connsiteY2" fmla="*/ 1076713 h 1076713"/>
                <a:gd name="connsiteX3" fmla="*/ 0 w 1489252"/>
                <a:gd name="connsiteY3" fmla="*/ 1076713 h 1076713"/>
                <a:gd name="connsiteX4" fmla="*/ 0 w 1489252"/>
                <a:gd name="connsiteY4" fmla="*/ 0 h 1076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252" h="1076713">
                  <a:moveTo>
                    <a:pt x="0" y="0"/>
                  </a:moveTo>
                  <a:lnTo>
                    <a:pt x="1489252" y="0"/>
                  </a:lnTo>
                  <a:lnTo>
                    <a:pt x="1489252" y="1076713"/>
                  </a:lnTo>
                  <a:lnTo>
                    <a:pt x="0" y="1076713"/>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27940" tIns="27940" rIns="27940" bIns="27940" numCol="1" spcCol="1270" anchor="ctr" anchorCtr="0">
              <a:noAutofit/>
            </a:bodyPr>
            <a:lstStyle/>
            <a:p>
              <a:pPr lvl="0" algn="ctr" defTabSz="977900">
                <a:lnSpc>
                  <a:spcPct val="90000"/>
                </a:lnSpc>
                <a:spcBef>
                  <a:spcPct val="0"/>
                </a:spcBef>
                <a:spcAft>
                  <a:spcPct val="10000"/>
                </a:spcAft>
              </a:pPr>
              <a:r>
                <a:rPr lang="en-US" sz="2200" kern="1200" dirty="0"/>
                <a:t>Livelihoods, Identity, &amp; Access</a:t>
              </a:r>
            </a:p>
          </p:txBody>
        </p:sp>
      </p:grpSp>
      <p:grpSp>
        <p:nvGrpSpPr>
          <p:cNvPr id="5" name="Group 4"/>
          <p:cNvGrpSpPr/>
          <p:nvPr/>
        </p:nvGrpSpPr>
        <p:grpSpPr>
          <a:xfrm>
            <a:off x="6117499" y="2188475"/>
            <a:ext cx="2076297" cy="2020229"/>
            <a:chOff x="6117499" y="2188475"/>
            <a:chExt cx="2076297" cy="2020229"/>
          </a:xfrm>
        </p:grpSpPr>
        <p:sp>
          <p:nvSpPr>
            <p:cNvPr id="48" name="Oval 47"/>
            <p:cNvSpPr/>
            <p:nvPr/>
          </p:nvSpPr>
          <p:spPr>
            <a:xfrm>
              <a:off x="6117499" y="2188475"/>
              <a:ext cx="1136171" cy="1187391"/>
            </a:xfrm>
            <a:prstGeom prst="ellipse">
              <a:avLst/>
            </a:prstGeom>
            <a:blipFill>
              <a:blip r:embed="rId5" cstate="print">
                <a:extLst>
                  <a:ext uri="{28A0092B-C50C-407E-A947-70E740481C1C}">
                    <a14:useLocalDpi xmlns:a14="http://schemas.microsoft.com/office/drawing/2010/main" val="0"/>
                  </a:ext>
                </a:extLst>
              </a:blip>
              <a:srcRect/>
              <a:stretch>
                <a:fillRect l="-25000" r="-25000"/>
              </a:stretch>
            </a:blipFill>
          </p:spPr>
          <p:style>
            <a:lnRef idx="2">
              <a:schemeClr val="lt2">
                <a:hueOff val="0"/>
                <a:satOff val="0"/>
                <a:lumOff val="0"/>
                <a:alphaOff val="0"/>
              </a:schemeClr>
            </a:lnRef>
            <a:fillRef idx="1">
              <a:scrgbClr r="0" g="0" b="0"/>
            </a:fillRef>
            <a:effectRef idx="0">
              <a:schemeClr val="dk2">
                <a:tint val="50000"/>
                <a:hueOff val="0"/>
                <a:satOff val="0"/>
                <a:lumOff val="0"/>
                <a:alphaOff val="0"/>
              </a:schemeClr>
            </a:effectRef>
            <a:fontRef idx="minor">
              <a:schemeClr val="lt2">
                <a:hueOff val="0"/>
                <a:satOff val="0"/>
                <a:lumOff val="0"/>
                <a:alphaOff val="0"/>
              </a:schemeClr>
            </a:fontRef>
          </p:style>
        </p:sp>
        <p:sp>
          <p:nvSpPr>
            <p:cNvPr id="49" name="Freeform 48"/>
            <p:cNvSpPr/>
            <p:nvPr/>
          </p:nvSpPr>
          <p:spPr>
            <a:xfrm>
              <a:off x="6685585" y="3245246"/>
              <a:ext cx="1508211" cy="963458"/>
            </a:xfrm>
            <a:custGeom>
              <a:avLst/>
              <a:gdLst>
                <a:gd name="connsiteX0" fmla="*/ 0 w 1489252"/>
                <a:gd name="connsiteY0" fmla="*/ 0 h 1076713"/>
                <a:gd name="connsiteX1" fmla="*/ 1489252 w 1489252"/>
                <a:gd name="connsiteY1" fmla="*/ 0 h 1076713"/>
                <a:gd name="connsiteX2" fmla="*/ 1489252 w 1489252"/>
                <a:gd name="connsiteY2" fmla="*/ 1076713 h 1076713"/>
                <a:gd name="connsiteX3" fmla="*/ 0 w 1489252"/>
                <a:gd name="connsiteY3" fmla="*/ 1076713 h 1076713"/>
                <a:gd name="connsiteX4" fmla="*/ 0 w 1489252"/>
                <a:gd name="connsiteY4" fmla="*/ 0 h 1076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252" h="1076713">
                  <a:moveTo>
                    <a:pt x="0" y="0"/>
                  </a:moveTo>
                  <a:lnTo>
                    <a:pt x="1489252" y="0"/>
                  </a:lnTo>
                  <a:lnTo>
                    <a:pt x="1489252" y="1076713"/>
                  </a:lnTo>
                  <a:lnTo>
                    <a:pt x="0" y="1076713"/>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27940" tIns="27940" rIns="27940" bIns="27940" numCol="1" spcCol="1270" anchor="ctr" anchorCtr="0">
              <a:noAutofit/>
            </a:bodyPr>
            <a:lstStyle/>
            <a:p>
              <a:pPr lvl="0" algn="ctr" defTabSz="977900">
                <a:lnSpc>
                  <a:spcPct val="90000"/>
                </a:lnSpc>
                <a:spcBef>
                  <a:spcPct val="0"/>
                </a:spcBef>
                <a:spcAft>
                  <a:spcPct val="10000"/>
                </a:spcAft>
              </a:pPr>
              <a:r>
                <a:rPr lang="en-US" sz="2200" kern="1200" dirty="0"/>
                <a:t>Investment Opportunity</a:t>
              </a:r>
            </a:p>
          </p:txBody>
        </p:sp>
      </p:grpSp>
      <p:grpSp>
        <p:nvGrpSpPr>
          <p:cNvPr id="4" name="Group 3"/>
          <p:cNvGrpSpPr/>
          <p:nvPr/>
        </p:nvGrpSpPr>
        <p:grpSpPr>
          <a:xfrm>
            <a:off x="4939772" y="3286093"/>
            <a:ext cx="2179613" cy="2268135"/>
            <a:chOff x="4939772" y="3286093"/>
            <a:chExt cx="2179613" cy="2268135"/>
          </a:xfrm>
        </p:grpSpPr>
        <p:sp>
          <p:nvSpPr>
            <p:cNvPr id="50" name="Oval 49"/>
            <p:cNvSpPr/>
            <p:nvPr/>
          </p:nvSpPr>
          <p:spPr>
            <a:xfrm>
              <a:off x="4939772" y="3286093"/>
              <a:ext cx="1106017" cy="1150952"/>
            </a:xfrm>
            <a:prstGeom prst="ellipse">
              <a:avLst/>
            </a:prstGeom>
            <a:blipFill>
              <a:blip r:embed="rId6" cstate="print">
                <a:extLst>
                  <a:ext uri="{28A0092B-C50C-407E-A947-70E740481C1C}">
                    <a14:useLocalDpi xmlns:a14="http://schemas.microsoft.com/office/drawing/2010/main" val="0"/>
                  </a:ext>
                </a:extLst>
              </a:blip>
              <a:srcRect/>
              <a:stretch>
                <a:fillRect t="-15000" b="-15000"/>
              </a:stretch>
            </a:blipFill>
          </p:spPr>
          <p:style>
            <a:lnRef idx="2">
              <a:schemeClr val="lt2">
                <a:hueOff val="0"/>
                <a:satOff val="0"/>
                <a:lumOff val="0"/>
                <a:alphaOff val="0"/>
              </a:schemeClr>
            </a:lnRef>
            <a:fillRef idx="1">
              <a:scrgbClr r="0" g="0" b="0"/>
            </a:fillRef>
            <a:effectRef idx="0">
              <a:schemeClr val="dk2">
                <a:tint val="50000"/>
                <a:hueOff val="0"/>
                <a:satOff val="0"/>
                <a:lumOff val="0"/>
                <a:alphaOff val="0"/>
              </a:schemeClr>
            </a:effectRef>
            <a:fontRef idx="minor">
              <a:schemeClr val="lt2">
                <a:hueOff val="0"/>
                <a:satOff val="0"/>
                <a:lumOff val="0"/>
                <a:alphaOff val="0"/>
              </a:schemeClr>
            </a:fontRef>
          </p:style>
        </p:sp>
        <p:sp>
          <p:nvSpPr>
            <p:cNvPr id="51" name="Freeform 50"/>
            <p:cNvSpPr/>
            <p:nvPr/>
          </p:nvSpPr>
          <p:spPr>
            <a:xfrm>
              <a:off x="5020581" y="4590770"/>
              <a:ext cx="2098804" cy="963458"/>
            </a:xfrm>
            <a:custGeom>
              <a:avLst/>
              <a:gdLst>
                <a:gd name="connsiteX0" fmla="*/ 0 w 1489252"/>
                <a:gd name="connsiteY0" fmla="*/ 0 h 1076713"/>
                <a:gd name="connsiteX1" fmla="*/ 1489252 w 1489252"/>
                <a:gd name="connsiteY1" fmla="*/ 0 h 1076713"/>
                <a:gd name="connsiteX2" fmla="*/ 1489252 w 1489252"/>
                <a:gd name="connsiteY2" fmla="*/ 1076713 h 1076713"/>
                <a:gd name="connsiteX3" fmla="*/ 0 w 1489252"/>
                <a:gd name="connsiteY3" fmla="*/ 1076713 h 1076713"/>
                <a:gd name="connsiteX4" fmla="*/ 0 w 1489252"/>
                <a:gd name="connsiteY4" fmla="*/ 0 h 1076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252" h="1076713">
                  <a:moveTo>
                    <a:pt x="0" y="0"/>
                  </a:moveTo>
                  <a:lnTo>
                    <a:pt x="1489252" y="0"/>
                  </a:lnTo>
                  <a:lnTo>
                    <a:pt x="1489252" y="1076713"/>
                  </a:lnTo>
                  <a:lnTo>
                    <a:pt x="0" y="1076713"/>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27940" tIns="27940" rIns="27940" bIns="27940" numCol="1" spcCol="1270" anchor="ctr" anchorCtr="0">
              <a:noAutofit/>
            </a:bodyPr>
            <a:lstStyle/>
            <a:p>
              <a:pPr lvl="0" algn="ctr" defTabSz="977900">
                <a:lnSpc>
                  <a:spcPct val="90000"/>
                </a:lnSpc>
                <a:spcBef>
                  <a:spcPct val="0"/>
                </a:spcBef>
                <a:spcAft>
                  <a:spcPct val="10000"/>
                </a:spcAft>
              </a:pPr>
              <a:r>
                <a:rPr lang="en-US" sz="2200" kern="1200" dirty="0"/>
                <a:t>State Resources</a:t>
              </a:r>
            </a:p>
          </p:txBody>
        </p:sp>
      </p:grpSp>
      <p:grpSp>
        <p:nvGrpSpPr>
          <p:cNvPr id="3" name="Group 2"/>
          <p:cNvGrpSpPr/>
          <p:nvPr/>
        </p:nvGrpSpPr>
        <p:grpSpPr>
          <a:xfrm>
            <a:off x="2209800" y="3375867"/>
            <a:ext cx="2232579" cy="2170004"/>
            <a:chOff x="2209800" y="3375867"/>
            <a:chExt cx="2232579" cy="2170004"/>
          </a:xfrm>
        </p:grpSpPr>
        <p:sp>
          <p:nvSpPr>
            <p:cNvPr id="52" name="Oval 51"/>
            <p:cNvSpPr/>
            <p:nvPr/>
          </p:nvSpPr>
          <p:spPr>
            <a:xfrm>
              <a:off x="3229961" y="3375867"/>
              <a:ext cx="1136171" cy="1158900"/>
            </a:xfrm>
            <a:prstGeom prst="ellipse">
              <a:avLst/>
            </a:prstGeom>
            <a:blipFill dpi="0" rotWithShape="1">
              <a:blip r:embed="rId7">
                <a:extLst>
                  <a:ext uri="{28A0092B-C50C-407E-A947-70E740481C1C}">
                    <a14:useLocalDpi xmlns:a14="http://schemas.microsoft.com/office/drawing/2010/main" val="0"/>
                  </a:ext>
                </a:extLst>
              </a:blip>
              <a:srcRect/>
              <a:stretch>
                <a:fillRect l="-76000" r="-42000"/>
              </a:stretch>
            </a:blipFill>
          </p:spPr>
          <p:style>
            <a:lnRef idx="2">
              <a:schemeClr val="lt2">
                <a:hueOff val="0"/>
                <a:satOff val="0"/>
                <a:lumOff val="0"/>
                <a:alphaOff val="0"/>
              </a:schemeClr>
            </a:lnRef>
            <a:fillRef idx="1">
              <a:scrgbClr r="0" g="0" b="0"/>
            </a:fillRef>
            <a:effectRef idx="0">
              <a:schemeClr val="dk2">
                <a:tint val="50000"/>
                <a:hueOff val="0"/>
                <a:satOff val="0"/>
                <a:lumOff val="0"/>
                <a:alphaOff val="0"/>
              </a:schemeClr>
            </a:effectRef>
            <a:fontRef idx="minor">
              <a:schemeClr val="lt2">
                <a:hueOff val="0"/>
                <a:satOff val="0"/>
                <a:lumOff val="0"/>
                <a:alphaOff val="0"/>
              </a:schemeClr>
            </a:fontRef>
          </p:style>
        </p:sp>
        <p:sp>
          <p:nvSpPr>
            <p:cNvPr id="53" name="Freeform 52"/>
            <p:cNvSpPr/>
            <p:nvPr/>
          </p:nvSpPr>
          <p:spPr>
            <a:xfrm>
              <a:off x="2209800" y="4582413"/>
              <a:ext cx="2232579" cy="963458"/>
            </a:xfrm>
            <a:custGeom>
              <a:avLst/>
              <a:gdLst>
                <a:gd name="connsiteX0" fmla="*/ 0 w 1489252"/>
                <a:gd name="connsiteY0" fmla="*/ 0 h 1076713"/>
                <a:gd name="connsiteX1" fmla="*/ 1489252 w 1489252"/>
                <a:gd name="connsiteY1" fmla="*/ 0 h 1076713"/>
                <a:gd name="connsiteX2" fmla="*/ 1489252 w 1489252"/>
                <a:gd name="connsiteY2" fmla="*/ 1076713 h 1076713"/>
                <a:gd name="connsiteX3" fmla="*/ 0 w 1489252"/>
                <a:gd name="connsiteY3" fmla="*/ 1076713 h 1076713"/>
                <a:gd name="connsiteX4" fmla="*/ 0 w 1489252"/>
                <a:gd name="connsiteY4" fmla="*/ 0 h 1076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252" h="1076713">
                  <a:moveTo>
                    <a:pt x="0" y="0"/>
                  </a:moveTo>
                  <a:lnTo>
                    <a:pt x="1489252" y="0"/>
                  </a:lnTo>
                  <a:lnTo>
                    <a:pt x="1489252" y="1076713"/>
                  </a:lnTo>
                  <a:lnTo>
                    <a:pt x="0" y="1076713"/>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27940" tIns="27940" rIns="27940" bIns="27940" numCol="1" spcCol="1270" anchor="ctr" anchorCtr="0">
              <a:noAutofit/>
            </a:bodyPr>
            <a:lstStyle/>
            <a:p>
              <a:pPr lvl="0" algn="ctr" defTabSz="977900">
                <a:lnSpc>
                  <a:spcPct val="90000"/>
                </a:lnSpc>
                <a:spcBef>
                  <a:spcPct val="0"/>
                </a:spcBef>
                <a:spcAft>
                  <a:spcPct val="10000"/>
                </a:spcAft>
              </a:pPr>
              <a:r>
                <a:rPr lang="en-US" sz="2200" kern="1200" dirty="0"/>
                <a:t>Climate Change Mitigation</a:t>
              </a:r>
            </a:p>
          </p:txBody>
        </p:sp>
      </p:grpSp>
      <p:sp>
        <p:nvSpPr>
          <p:cNvPr id="57" name="Content Placeholder 1"/>
          <p:cNvSpPr txBox="1">
            <a:spLocks/>
          </p:cNvSpPr>
          <p:nvPr/>
        </p:nvSpPr>
        <p:spPr>
          <a:xfrm>
            <a:off x="53335" y="5824457"/>
            <a:ext cx="9144000" cy="1000286"/>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9600" b="1" i="1" dirty="0">
                <a:solidFill>
                  <a:srgbClr val="355121"/>
                </a:solidFill>
              </a:rPr>
              <a:t>Stronger rights to land </a:t>
            </a:r>
            <a:r>
              <a:rPr lang="en-US" sz="9600" i="1" dirty="0">
                <a:solidFill>
                  <a:srgbClr val="355121"/>
                </a:solidFill>
              </a:rPr>
              <a:t>have the power to reduce poverty and conflict, increase economic activity, empower women, strengthen food security, and improve environmental stewardship.</a:t>
            </a:r>
            <a:endParaRPr lang="en-GB" sz="9600" dirty="0">
              <a:solidFill>
                <a:schemeClr val="tx2"/>
              </a:solidFill>
            </a:endParaRPr>
          </a:p>
          <a:p>
            <a:pPr marL="457200" lvl="1" indent="0">
              <a:buFont typeface="Arial" panose="020B0604020202020204" pitchFamily="34" charset="0"/>
              <a:buNone/>
            </a:pPr>
            <a:endParaRPr lang="en-GB" sz="1200" dirty="0">
              <a:solidFill>
                <a:srgbClr val="355121"/>
              </a:solidFill>
            </a:endParaRPr>
          </a:p>
          <a:p>
            <a:pPr marL="0" indent="0">
              <a:buFont typeface="Arial" panose="020B0604020202020204" pitchFamily="34" charset="0"/>
              <a:buNone/>
            </a:pPr>
            <a:endParaRPr lang="en-GB" sz="2400" b="1" dirty="0">
              <a:solidFill>
                <a:srgbClr val="355121"/>
              </a:solidFill>
            </a:endParaRPr>
          </a:p>
          <a:p>
            <a:pPr marL="0" indent="0">
              <a:buFont typeface="Arial" panose="020B0604020202020204" pitchFamily="34" charset="0"/>
              <a:buNone/>
            </a:pPr>
            <a:endParaRPr lang="en-GB" sz="2400" dirty="0">
              <a:solidFill>
                <a:srgbClr val="355121"/>
              </a:solidFill>
            </a:endParaRPr>
          </a:p>
        </p:txBody>
      </p:sp>
    </p:spTree>
    <p:extLst>
      <p:ext uri="{BB962C8B-B14F-4D97-AF65-F5344CB8AC3E}">
        <p14:creationId xmlns:p14="http://schemas.microsoft.com/office/powerpoint/2010/main" val="2151231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Business Risk</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6" y="6770"/>
            <a:ext cx="1205660" cy="1205660"/>
          </a:xfrm>
          <a:prstGeom prst="rect">
            <a:avLst/>
          </a:prstGeom>
        </p:spPr>
      </p:pic>
      <p:sp>
        <p:nvSpPr>
          <p:cNvPr id="11" name="Content Placeholder 1"/>
          <p:cNvSpPr>
            <a:spLocks noGrp="1"/>
          </p:cNvSpPr>
          <p:nvPr>
            <p:ph idx="1"/>
          </p:nvPr>
        </p:nvSpPr>
        <p:spPr>
          <a:xfrm>
            <a:off x="167634" y="1676400"/>
            <a:ext cx="4194816" cy="4724400"/>
          </a:xfrm>
        </p:spPr>
        <p:txBody>
          <a:bodyPr>
            <a:normAutofit lnSpcReduction="10000"/>
          </a:bodyPr>
          <a:lstStyle/>
          <a:p>
            <a:pPr marL="0" indent="0">
              <a:buNone/>
            </a:pPr>
            <a:r>
              <a:rPr lang="en-GB" sz="3000" b="1" dirty="0">
                <a:solidFill>
                  <a:schemeClr val="tx2"/>
                </a:solidFill>
              </a:rPr>
              <a:t>Land Issues for Investors  Can:</a:t>
            </a:r>
          </a:p>
          <a:p>
            <a:pPr lvl="1"/>
            <a:r>
              <a:rPr lang="en-GB" dirty="0">
                <a:solidFill>
                  <a:schemeClr val="tx2"/>
                </a:solidFill>
              </a:rPr>
              <a:t>Delay projects</a:t>
            </a:r>
          </a:p>
          <a:p>
            <a:pPr lvl="1"/>
            <a:r>
              <a:rPr lang="en-GB" dirty="0">
                <a:solidFill>
                  <a:schemeClr val="tx2"/>
                </a:solidFill>
              </a:rPr>
              <a:t>Add costs</a:t>
            </a:r>
          </a:p>
          <a:p>
            <a:pPr lvl="1"/>
            <a:r>
              <a:rPr lang="en-GB" dirty="0">
                <a:solidFill>
                  <a:schemeClr val="tx2"/>
                </a:solidFill>
              </a:rPr>
              <a:t>Damage brand reputation</a:t>
            </a:r>
          </a:p>
          <a:p>
            <a:pPr lvl="1"/>
            <a:r>
              <a:rPr lang="en-GB" dirty="0">
                <a:solidFill>
                  <a:schemeClr val="tx2"/>
                </a:solidFill>
              </a:rPr>
              <a:t>Compromise project financing</a:t>
            </a:r>
          </a:p>
          <a:p>
            <a:pPr lvl="1"/>
            <a:r>
              <a:rPr lang="en-GB" dirty="0">
                <a:solidFill>
                  <a:schemeClr val="tx2"/>
                </a:solidFill>
              </a:rPr>
              <a:t>Risk investment viability</a:t>
            </a:r>
          </a:p>
          <a:p>
            <a:pPr marL="457200" lvl="1" indent="0">
              <a:buNone/>
            </a:pPr>
            <a:endParaRPr lang="en-GB" sz="1200" dirty="0">
              <a:solidFill>
                <a:srgbClr val="355121"/>
              </a:solidFill>
            </a:endParaRPr>
          </a:p>
          <a:p>
            <a:pPr marL="0" indent="0">
              <a:buNone/>
            </a:pPr>
            <a:endParaRPr lang="en-GB" sz="2400" dirty="0">
              <a:solidFill>
                <a:srgbClr val="355121"/>
              </a:solidFill>
            </a:endParaRPr>
          </a:p>
        </p:txBody>
      </p:sp>
      <p:sp>
        <p:nvSpPr>
          <p:cNvPr id="9" name="Content Placeholder 1"/>
          <p:cNvSpPr txBox="1">
            <a:spLocks/>
          </p:cNvSpPr>
          <p:nvPr/>
        </p:nvSpPr>
        <p:spPr>
          <a:xfrm>
            <a:off x="4572000" y="2299356"/>
            <a:ext cx="4444504" cy="2667000"/>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200" i="1" dirty="0">
                <a:solidFill>
                  <a:srgbClr val="355121"/>
                </a:solidFill>
              </a:rPr>
              <a:t>“Companies ignoring established land rights can incur financial damages ranging from operating costs increased by as much as 29 times to outright abandonment of operations.” </a:t>
            </a:r>
          </a:p>
          <a:p>
            <a:pPr marL="0" indent="0" algn="ctr">
              <a:buNone/>
            </a:pPr>
            <a:endParaRPr lang="en-GB" sz="2900" dirty="0">
              <a:solidFill>
                <a:schemeClr val="tx2"/>
              </a:solidFill>
            </a:endParaRPr>
          </a:p>
          <a:p>
            <a:pPr marL="457200" lvl="1" indent="0">
              <a:buFont typeface="Arial" panose="020B0604020202020204" pitchFamily="34" charset="0"/>
              <a:buNone/>
            </a:pPr>
            <a:endParaRPr lang="en-GB" sz="1200" dirty="0">
              <a:solidFill>
                <a:srgbClr val="355121"/>
              </a:solidFill>
            </a:endParaRPr>
          </a:p>
          <a:p>
            <a:pPr marL="0" indent="0">
              <a:buFont typeface="Arial" panose="020B0604020202020204" pitchFamily="34" charset="0"/>
              <a:buNone/>
            </a:pPr>
            <a:endParaRPr lang="en-GB" sz="2400" b="1" dirty="0">
              <a:solidFill>
                <a:srgbClr val="355121"/>
              </a:solidFill>
            </a:endParaRPr>
          </a:p>
          <a:p>
            <a:pPr marL="0" indent="0">
              <a:buFont typeface="Arial" panose="020B0604020202020204" pitchFamily="34" charset="0"/>
              <a:buNone/>
            </a:pPr>
            <a:endParaRPr lang="en-GB" sz="2400" dirty="0">
              <a:solidFill>
                <a:srgbClr val="355121"/>
              </a:solidFill>
            </a:endParaRPr>
          </a:p>
        </p:txBody>
      </p:sp>
      <p:cxnSp>
        <p:nvCxnSpPr>
          <p:cNvPr id="14" name="Straight Connector 13"/>
          <p:cNvCxnSpPr/>
          <p:nvPr/>
        </p:nvCxnSpPr>
        <p:spPr>
          <a:xfrm flipH="1">
            <a:off x="4362448" y="2030688"/>
            <a:ext cx="2" cy="3760512"/>
          </a:xfrm>
          <a:prstGeom prst="line">
            <a:avLst/>
          </a:prstGeom>
          <a:ln w="127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5098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Business Risk</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6" y="6770"/>
            <a:ext cx="1205660" cy="1205660"/>
          </a:xfrm>
          <a:prstGeom prst="rect">
            <a:avLst/>
          </a:prstGeom>
        </p:spPr>
      </p:pic>
      <p:sp>
        <p:nvSpPr>
          <p:cNvPr id="9" name="Rounded Rectangle 8"/>
          <p:cNvSpPr/>
          <p:nvPr/>
        </p:nvSpPr>
        <p:spPr>
          <a:xfrm>
            <a:off x="5334553" y="2655408"/>
            <a:ext cx="3352247" cy="6728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2"/>
                </a:solidFill>
              </a:rPr>
              <a:t>Purchase &amp; Lease (incl. legacy issues)</a:t>
            </a:r>
          </a:p>
        </p:txBody>
      </p:sp>
      <p:sp>
        <p:nvSpPr>
          <p:cNvPr id="10" name="Rounded Rectangle 65"/>
          <p:cNvSpPr/>
          <p:nvPr/>
        </p:nvSpPr>
        <p:spPr>
          <a:xfrm>
            <a:off x="5321687" y="3507451"/>
            <a:ext cx="3365113" cy="6728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r>
              <a:rPr lang="en-US" sz="2200" dirty="0">
                <a:solidFill>
                  <a:schemeClr val="tx2"/>
                </a:solidFill>
                <a:cs typeface="Gotham"/>
              </a:rPr>
              <a:t>Supply Chain &amp; Procurement</a:t>
            </a:r>
          </a:p>
        </p:txBody>
      </p:sp>
      <p:sp>
        <p:nvSpPr>
          <p:cNvPr id="13" name="Rounded Rectangle 68"/>
          <p:cNvSpPr/>
          <p:nvPr/>
        </p:nvSpPr>
        <p:spPr>
          <a:xfrm>
            <a:off x="5321686" y="4432532"/>
            <a:ext cx="3365113" cy="6728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r>
              <a:rPr lang="en-US" sz="2200" dirty="0">
                <a:solidFill>
                  <a:schemeClr val="tx2"/>
                </a:solidFill>
                <a:cs typeface="Gotham"/>
              </a:rPr>
              <a:t>Faulty Legal License</a:t>
            </a:r>
          </a:p>
        </p:txBody>
      </p:sp>
      <p:sp>
        <p:nvSpPr>
          <p:cNvPr id="16" name="Rounded Rectangle 69"/>
          <p:cNvSpPr/>
          <p:nvPr/>
        </p:nvSpPr>
        <p:spPr>
          <a:xfrm>
            <a:off x="5321687" y="5270732"/>
            <a:ext cx="3365112" cy="6728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r>
              <a:rPr lang="en-US" sz="2200" dirty="0">
                <a:solidFill>
                  <a:schemeClr val="tx2"/>
                </a:solidFill>
                <a:cs typeface="Gotham"/>
              </a:rPr>
              <a:t>Lack of Social License</a:t>
            </a:r>
          </a:p>
        </p:txBody>
      </p:sp>
      <p:sp>
        <p:nvSpPr>
          <p:cNvPr id="18" name="Rectangle 17"/>
          <p:cNvSpPr/>
          <p:nvPr/>
        </p:nvSpPr>
        <p:spPr>
          <a:xfrm>
            <a:off x="397600" y="3255407"/>
            <a:ext cx="3563932" cy="518734"/>
          </a:xfrm>
          <a:prstGeom prst="rect">
            <a:avLst/>
          </a:prstGeom>
          <a:solidFill>
            <a:schemeClr val="tx2">
              <a:lumMod val="40000"/>
              <a:lumOff val="60000"/>
            </a:schemeClr>
          </a:solidFill>
          <a:ln>
            <a:solidFill>
              <a:schemeClr val="tx2">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tx2"/>
                </a:solidFill>
              </a:rPr>
              <a:t>Historic Inequity</a:t>
            </a:r>
          </a:p>
        </p:txBody>
      </p:sp>
      <p:sp>
        <p:nvSpPr>
          <p:cNvPr id="19" name="Rectangle 18"/>
          <p:cNvSpPr/>
          <p:nvPr/>
        </p:nvSpPr>
        <p:spPr>
          <a:xfrm>
            <a:off x="397600" y="3945204"/>
            <a:ext cx="3563932" cy="518734"/>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bg1"/>
                </a:solidFill>
              </a:rPr>
              <a:t>Informal Rights</a:t>
            </a:r>
          </a:p>
        </p:txBody>
      </p:sp>
      <p:sp>
        <p:nvSpPr>
          <p:cNvPr id="20" name="Rectangle 19"/>
          <p:cNvSpPr/>
          <p:nvPr/>
        </p:nvSpPr>
        <p:spPr>
          <a:xfrm>
            <a:off x="397600" y="4635001"/>
            <a:ext cx="3563932" cy="518734"/>
          </a:xfrm>
          <a:prstGeom prst="rect">
            <a:avLst/>
          </a:prstGeom>
          <a:solidFill>
            <a:srgbClr val="50627C"/>
          </a:solidFill>
          <a:ln>
            <a:solidFill>
              <a:srgbClr val="50627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bg1"/>
                </a:solidFill>
              </a:rPr>
              <a:t>Corruption</a:t>
            </a:r>
          </a:p>
        </p:txBody>
      </p:sp>
      <p:sp>
        <p:nvSpPr>
          <p:cNvPr id="21" name="Rectangle 20"/>
          <p:cNvSpPr/>
          <p:nvPr/>
        </p:nvSpPr>
        <p:spPr>
          <a:xfrm>
            <a:off x="381000" y="5324798"/>
            <a:ext cx="3580532" cy="518734"/>
          </a:xfrm>
          <a:prstGeom prst="rect">
            <a:avLst/>
          </a:prstGeom>
          <a:solidFill>
            <a:schemeClr val="tx2">
              <a:lumMod val="75000"/>
            </a:schemeClr>
          </a:solidFill>
          <a:ln>
            <a:solidFill>
              <a:schemeClr val="tx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dirty="0">
                <a:solidFill>
                  <a:schemeClr val="bg1"/>
                </a:solidFill>
                <a:latin typeface="+mj-lt"/>
              </a:rPr>
              <a:t>Coordination Gaps</a:t>
            </a:r>
          </a:p>
        </p:txBody>
      </p:sp>
      <p:cxnSp>
        <p:nvCxnSpPr>
          <p:cNvPr id="22" name="Straight Connector 21"/>
          <p:cNvCxnSpPr/>
          <p:nvPr/>
        </p:nvCxnSpPr>
        <p:spPr bwMode="auto">
          <a:xfrm>
            <a:off x="4038600" y="4104119"/>
            <a:ext cx="987669" cy="0"/>
          </a:xfrm>
          <a:prstGeom prst="line">
            <a:avLst/>
          </a:prstGeom>
          <a:solidFill>
            <a:schemeClr val="accent1"/>
          </a:solidFill>
          <a:ln w="38100" cap="flat" cmpd="sng" algn="ctr">
            <a:solidFill>
              <a:schemeClr val="accent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Connector 22"/>
          <p:cNvCxnSpPr/>
          <p:nvPr/>
        </p:nvCxnSpPr>
        <p:spPr bwMode="auto">
          <a:xfrm>
            <a:off x="5026270" y="2565610"/>
            <a:ext cx="0" cy="3301790"/>
          </a:xfrm>
          <a:prstGeom prst="line">
            <a:avLst/>
          </a:prstGeom>
          <a:solidFill>
            <a:schemeClr val="accent1"/>
          </a:solidFill>
          <a:ln w="38100" cap="flat" cmpd="sng" algn="ctr">
            <a:solidFill>
              <a:schemeClr val="accent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 Placeholder 1"/>
          <p:cNvSpPr txBox="1">
            <a:spLocks/>
          </p:cNvSpPr>
          <p:nvPr/>
        </p:nvSpPr>
        <p:spPr>
          <a:xfrm>
            <a:off x="381000" y="1600200"/>
            <a:ext cx="3962400" cy="49371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2800" b="1" dirty="0">
                <a:solidFill>
                  <a:schemeClr val="tx2"/>
                </a:solidFill>
              </a:rPr>
              <a:t>Sources of Land Issues</a:t>
            </a:r>
          </a:p>
        </p:txBody>
      </p:sp>
      <p:sp>
        <p:nvSpPr>
          <p:cNvPr id="25" name="Text Placeholder 1"/>
          <p:cNvSpPr txBox="1">
            <a:spLocks/>
          </p:cNvSpPr>
          <p:nvPr/>
        </p:nvSpPr>
        <p:spPr>
          <a:xfrm>
            <a:off x="5181600" y="1524000"/>
            <a:ext cx="3657600" cy="89854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800" b="1" dirty="0">
                <a:solidFill>
                  <a:schemeClr val="tx2"/>
                </a:solidFill>
                <a:cs typeface="Gotham"/>
              </a:rPr>
              <a:t>Investment-Related Land Issues </a:t>
            </a:r>
          </a:p>
        </p:txBody>
      </p:sp>
      <p:sp>
        <p:nvSpPr>
          <p:cNvPr id="26" name="Rectangle 25"/>
          <p:cNvSpPr/>
          <p:nvPr/>
        </p:nvSpPr>
        <p:spPr>
          <a:xfrm>
            <a:off x="416650" y="2579208"/>
            <a:ext cx="3563932" cy="518734"/>
          </a:xfrm>
          <a:prstGeom prst="rect">
            <a:avLst/>
          </a:prstGeom>
          <a:solidFill>
            <a:schemeClr val="accent1">
              <a:lumMod val="40000"/>
              <a:lumOff val="60000"/>
            </a:schemeClr>
          </a:solidFill>
          <a:ln>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tx2"/>
                </a:solidFill>
              </a:rPr>
              <a:t>Gaps in National Legislation</a:t>
            </a:r>
          </a:p>
        </p:txBody>
      </p:sp>
    </p:spTree>
    <p:extLst>
      <p:ext uri="{BB962C8B-B14F-4D97-AF65-F5344CB8AC3E}">
        <p14:creationId xmlns:p14="http://schemas.microsoft.com/office/powerpoint/2010/main" val="460227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Business Risk</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6" y="6770"/>
            <a:ext cx="1205660" cy="1205660"/>
          </a:xfrm>
          <a:prstGeom prst="rect">
            <a:avLst/>
          </a:prstGeom>
        </p:spPr>
      </p:pic>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4308"/>
          <a:stretch/>
        </p:blipFill>
        <p:spPr bwMode="auto">
          <a:xfrm>
            <a:off x="1434288" y="1828800"/>
            <a:ext cx="5997844" cy="3614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571500" y="5791200"/>
            <a:ext cx="8001000" cy="461665"/>
          </a:xfrm>
          <a:prstGeom prst="rect">
            <a:avLst/>
          </a:prstGeom>
        </p:spPr>
        <p:txBody>
          <a:bodyPr wrap="square">
            <a:spAutoFit/>
          </a:bodyPr>
          <a:lstStyle/>
          <a:p>
            <a:pPr algn="ctr">
              <a:spcAft>
                <a:spcPts val="1200"/>
              </a:spcAft>
            </a:pPr>
            <a:r>
              <a:rPr lang="en-US" sz="2400" i="1" dirty="0">
                <a:solidFill>
                  <a:srgbClr val="FF0000"/>
                </a:solidFill>
              </a:rPr>
              <a:t>[insert quote from case relevant to your country]</a:t>
            </a:r>
          </a:p>
        </p:txBody>
      </p:sp>
    </p:spTree>
    <p:extLst>
      <p:ext uri="{BB962C8B-B14F-4D97-AF65-F5344CB8AC3E}">
        <p14:creationId xmlns:p14="http://schemas.microsoft.com/office/powerpoint/2010/main" val="3716307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60960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International Standards &amp; National Law</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276"/>
            <a:ext cx="1219200" cy="1219200"/>
          </a:xfrm>
          <a:prstGeom prst="rect">
            <a:avLst/>
          </a:prstGeom>
        </p:spPr>
      </p:pic>
      <p:sp>
        <p:nvSpPr>
          <p:cNvPr id="9" name="Rectangle 8"/>
          <p:cNvSpPr/>
          <p:nvPr/>
        </p:nvSpPr>
        <p:spPr>
          <a:xfrm>
            <a:off x="571500" y="5791200"/>
            <a:ext cx="8001000" cy="830997"/>
          </a:xfrm>
          <a:prstGeom prst="rect">
            <a:avLst/>
          </a:prstGeom>
        </p:spPr>
        <p:txBody>
          <a:bodyPr wrap="square">
            <a:spAutoFit/>
          </a:bodyPr>
          <a:lstStyle/>
          <a:p>
            <a:pPr algn="ctr">
              <a:spcAft>
                <a:spcPts val="1200"/>
              </a:spcAft>
            </a:pPr>
            <a:r>
              <a:rPr lang="en-US" sz="2400" i="1" dirty="0">
                <a:solidFill>
                  <a:srgbClr val="355121"/>
                </a:solidFill>
              </a:rPr>
              <a:t>It is possible for something to be legal under domestic laws and policies, but </a:t>
            </a:r>
            <a:r>
              <a:rPr lang="en-US" sz="2400" b="1" i="1" dirty="0">
                <a:solidFill>
                  <a:srgbClr val="355121"/>
                </a:solidFill>
              </a:rPr>
              <a:t>unjust under international best practices</a:t>
            </a:r>
            <a:r>
              <a:rPr lang="en-US" sz="2400" i="1" dirty="0">
                <a:solidFill>
                  <a:srgbClr val="355121"/>
                </a:solidFill>
              </a:rPr>
              <a:t>.</a:t>
            </a:r>
          </a:p>
        </p:txBody>
      </p:sp>
      <p:grpSp>
        <p:nvGrpSpPr>
          <p:cNvPr id="34" name="Group 33"/>
          <p:cNvGrpSpPr/>
          <p:nvPr/>
        </p:nvGrpSpPr>
        <p:grpSpPr>
          <a:xfrm>
            <a:off x="828624" y="1634592"/>
            <a:ext cx="7297607" cy="3657600"/>
            <a:chOff x="347885" y="2516911"/>
            <a:chExt cx="8301926" cy="4309491"/>
          </a:xfrm>
        </p:grpSpPr>
        <p:pic>
          <p:nvPicPr>
            <p:cNvPr id="31" name="Picture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885" y="4357522"/>
              <a:ext cx="1713863" cy="246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3" name="Group 32"/>
            <p:cNvGrpSpPr/>
            <p:nvPr/>
          </p:nvGrpSpPr>
          <p:grpSpPr>
            <a:xfrm>
              <a:off x="1094253" y="2516911"/>
              <a:ext cx="7555558" cy="4215890"/>
              <a:chOff x="1094253" y="2516911"/>
              <a:chExt cx="7555558" cy="4215890"/>
            </a:xfrm>
          </p:grpSpPr>
          <p:pic>
            <p:nvPicPr>
              <p:cNvPr id="26" name="Picture 25"/>
              <p:cNvPicPr/>
              <p:nvPr/>
            </p:nvPicPr>
            <p:blipFill rotWithShape="1">
              <a:blip r:embed="rId5"/>
              <a:srcRect l="36167" t="11160" r="35909" b="17724"/>
              <a:stretch/>
            </p:blipFill>
            <p:spPr bwMode="auto">
              <a:xfrm>
                <a:off x="3412203" y="2516911"/>
                <a:ext cx="1660525" cy="2377440"/>
              </a:xfrm>
              <a:prstGeom prst="rect">
                <a:avLst/>
              </a:prstGeom>
              <a:ln>
                <a:noFill/>
              </a:ln>
              <a:extLst>
                <a:ext uri="{53640926-AAD7-44D8-BBD7-CCE9431645EC}">
                  <a14:shadowObscured xmlns:a14="http://schemas.microsoft.com/office/drawing/2010/main"/>
                </a:ext>
              </a:extLst>
            </p:spPr>
          </p:pic>
          <p:pic>
            <p:nvPicPr>
              <p:cNvPr id="27" name="Picture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4253" y="2650134"/>
                <a:ext cx="2081293" cy="256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7"/>
              <p:cNvPicPr/>
              <p:nvPr/>
            </p:nvPicPr>
            <p:blipFill rotWithShape="1">
              <a:blip r:embed="rId7"/>
              <a:srcRect l="34690" t="10941" r="34310" b="10722"/>
              <a:stretch/>
            </p:blipFill>
            <p:spPr bwMode="auto">
              <a:xfrm>
                <a:off x="6806406" y="3418230"/>
                <a:ext cx="1843405" cy="2618740"/>
              </a:xfrm>
              <a:prstGeom prst="rect">
                <a:avLst/>
              </a:prstGeom>
              <a:ln>
                <a:noFill/>
              </a:ln>
              <a:extLst>
                <a:ext uri="{53640926-AAD7-44D8-BBD7-CCE9431645EC}">
                  <a14:shadowObscured xmlns:a14="http://schemas.microsoft.com/office/drawing/2010/main"/>
                </a:ext>
              </a:extLst>
            </p:spPr>
          </p:pic>
          <p:pic>
            <p:nvPicPr>
              <p:cNvPr id="29" name="Picture 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72043" y="4056275"/>
                <a:ext cx="1768475"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16010" y="2686710"/>
                <a:ext cx="30734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3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73001" y="5178321"/>
                <a:ext cx="2289999" cy="1554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Tree>
    <p:extLst>
      <p:ext uri="{BB962C8B-B14F-4D97-AF65-F5344CB8AC3E}">
        <p14:creationId xmlns:p14="http://schemas.microsoft.com/office/powerpoint/2010/main" val="1069729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60960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International Standards &amp; National Law</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276"/>
            <a:ext cx="1219200" cy="1219200"/>
          </a:xfrm>
          <a:prstGeom prst="rect">
            <a:avLst/>
          </a:prstGeom>
        </p:spPr>
      </p:pic>
      <p:sp>
        <p:nvSpPr>
          <p:cNvPr id="10" name="Content Placeholder 5"/>
          <p:cNvSpPr>
            <a:spLocks noGrp="1"/>
          </p:cNvSpPr>
          <p:nvPr/>
        </p:nvSpPr>
        <p:spPr>
          <a:xfrm>
            <a:off x="457200" y="2362200"/>
            <a:ext cx="8229600" cy="4302125"/>
          </a:xfrm>
          <a:prstGeom prst="rect">
            <a:avLst/>
          </a:prstGeom>
        </p:spPr>
        <p:txBody>
          <a:bodyPr/>
          <a:lstStyle>
            <a:lvl1pPr marL="342900" indent="-342900" algn="l" defTabSz="457200" rtl="0" eaLnBrk="1" latinLnBrk="0" hangingPunct="1">
              <a:spcBef>
                <a:spcPct val="20000"/>
              </a:spcBef>
              <a:buFont typeface="Arial"/>
              <a:buChar char="•"/>
              <a:defRPr sz="3200" kern="1200" baseline="0">
                <a:solidFill>
                  <a:schemeClr val="tx1"/>
                </a:solidFill>
                <a:latin typeface="Gotham HTF Book" charset="0"/>
                <a:ea typeface="+mn-ea"/>
                <a:cs typeface="+mn-cs"/>
              </a:defRPr>
            </a:lvl1pPr>
            <a:lvl2pPr marL="742950" indent="-285750" algn="l" defTabSz="457200" rtl="0" eaLnBrk="1" latinLnBrk="0" hangingPunct="1">
              <a:spcBef>
                <a:spcPct val="20000"/>
              </a:spcBef>
              <a:buFont typeface="Arial"/>
              <a:buChar char="–"/>
              <a:defRPr sz="2800" kern="1200" baseline="0">
                <a:solidFill>
                  <a:schemeClr val="tx1"/>
                </a:solidFill>
                <a:latin typeface="Gotham HTF Book" charset="0"/>
                <a:ea typeface="+mn-ea"/>
                <a:cs typeface="+mn-cs"/>
              </a:defRPr>
            </a:lvl2pPr>
            <a:lvl3pPr marL="1143000" indent="-228600" algn="l" defTabSz="457200" rtl="0" eaLnBrk="1" latinLnBrk="0" hangingPunct="1">
              <a:spcBef>
                <a:spcPct val="20000"/>
              </a:spcBef>
              <a:buFont typeface="Arial"/>
              <a:buChar char="•"/>
              <a:defRPr sz="2400" kern="1200" baseline="0">
                <a:solidFill>
                  <a:schemeClr val="tx1"/>
                </a:solidFill>
                <a:latin typeface="Gotham HTF Book" charset="0"/>
                <a:ea typeface="+mn-ea"/>
                <a:cs typeface="+mn-cs"/>
              </a:defRPr>
            </a:lvl3pPr>
            <a:lvl4pPr marL="1600200" indent="-228600" algn="l" defTabSz="457200" rtl="0" eaLnBrk="1" latinLnBrk="0" hangingPunct="1">
              <a:spcBef>
                <a:spcPct val="20000"/>
              </a:spcBef>
              <a:buFont typeface="Arial"/>
              <a:buChar char="–"/>
              <a:defRPr sz="2000" kern="1200" baseline="0">
                <a:solidFill>
                  <a:schemeClr val="tx1"/>
                </a:solidFill>
                <a:latin typeface="Gotham HTF Book" charset="0"/>
                <a:ea typeface="+mn-ea"/>
                <a:cs typeface="+mn-cs"/>
              </a:defRPr>
            </a:lvl4pPr>
            <a:lvl5pPr marL="2057400" indent="-228600" algn="l" defTabSz="457200" rtl="0" eaLnBrk="1" latinLnBrk="0" hangingPunct="1">
              <a:spcBef>
                <a:spcPct val="20000"/>
              </a:spcBef>
              <a:buFont typeface="Arial"/>
              <a:buChar char="»"/>
              <a:defRPr sz="2000" kern="1200" baseline="0">
                <a:solidFill>
                  <a:schemeClr val="tx1"/>
                </a:solidFill>
                <a:latin typeface="Gotham HTF Book"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lnSpc>
                <a:spcPts val="4000"/>
              </a:lnSpc>
              <a:spcBef>
                <a:spcPts val="2000"/>
              </a:spcBef>
              <a:buNone/>
            </a:pPr>
            <a:endParaRPr lang="en-US" sz="2600" dirty="0">
              <a:ea typeface="Gotham HTF Book" charset="0"/>
              <a:cs typeface="Gotham HTF Book" charset="0"/>
            </a:endParaRPr>
          </a:p>
        </p:txBody>
      </p:sp>
      <p:graphicFrame>
        <p:nvGraphicFramePr>
          <p:cNvPr id="9" name="Content Placeholder 5"/>
          <p:cNvGraphicFramePr>
            <a:graphicFrameLocks noGrp="1"/>
          </p:cNvGraphicFramePr>
          <p:nvPr>
            <p:ph idx="1"/>
            <p:extLst>
              <p:ext uri="{D42A27DB-BD31-4B8C-83A1-F6EECF244321}">
                <p14:modId xmlns:p14="http://schemas.microsoft.com/office/powerpoint/2010/main" val="3597522740"/>
              </p:ext>
            </p:extLst>
          </p:nvPr>
        </p:nvGraphicFramePr>
        <p:xfrm>
          <a:off x="314423" y="1427524"/>
          <a:ext cx="8677177" cy="52368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21787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60960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International Standards &amp; National Law</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276"/>
            <a:ext cx="1219200" cy="1219200"/>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19200" y="1363738"/>
            <a:ext cx="2362200" cy="164468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26963" y="4267379"/>
            <a:ext cx="1423752" cy="1958494"/>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3626" y="4267379"/>
            <a:ext cx="2333625" cy="2286000"/>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67200" y="1895626"/>
            <a:ext cx="1767276" cy="1761974"/>
          </a:xfrm>
          <a:prstGeom prst="rect">
            <a:avLst/>
          </a:prstGeom>
        </p:spPr>
      </p:pic>
      <p:sp>
        <p:nvSpPr>
          <p:cNvPr id="13" name="TextBox 12"/>
          <p:cNvSpPr txBox="1"/>
          <p:nvPr/>
        </p:nvSpPr>
        <p:spPr>
          <a:xfrm>
            <a:off x="6516772" y="1427869"/>
            <a:ext cx="2551028" cy="2308324"/>
          </a:xfrm>
          <a:prstGeom prst="rect">
            <a:avLst/>
          </a:prstGeom>
          <a:noFill/>
        </p:spPr>
        <p:txBody>
          <a:bodyPr wrap="square" rtlCol="0">
            <a:spAutoFit/>
          </a:bodyPr>
          <a:lstStyle/>
          <a:p>
            <a:r>
              <a:rPr lang="en-US" i="1" dirty="0">
                <a:solidFill>
                  <a:schemeClr val="tx2"/>
                </a:solidFill>
              </a:rPr>
              <a:t>“Agricultural  &amp; forestry developments and activities on local peoples’ land are subject to the  free, prior and informed consent of the affected local communities”</a:t>
            </a:r>
          </a:p>
        </p:txBody>
      </p:sp>
      <p:sp>
        <p:nvSpPr>
          <p:cNvPr id="14" name="Rectangle 13"/>
          <p:cNvSpPr/>
          <p:nvPr/>
        </p:nvSpPr>
        <p:spPr>
          <a:xfrm>
            <a:off x="155526" y="3105360"/>
            <a:ext cx="2968674" cy="923330"/>
          </a:xfrm>
          <a:prstGeom prst="rect">
            <a:avLst/>
          </a:prstGeom>
        </p:spPr>
        <p:txBody>
          <a:bodyPr wrap="square">
            <a:spAutoFit/>
          </a:bodyPr>
          <a:lstStyle/>
          <a:p>
            <a:r>
              <a:rPr lang="en-US" i="1" dirty="0">
                <a:solidFill>
                  <a:srgbClr val="FF0000"/>
                </a:solidFill>
              </a:rPr>
              <a:t>“The Coca-Cola Company believes that land grabbing is unacceptable “</a:t>
            </a:r>
          </a:p>
        </p:txBody>
      </p:sp>
      <p:sp>
        <p:nvSpPr>
          <p:cNvPr id="25" name="Rectangle 24"/>
          <p:cNvSpPr/>
          <p:nvPr/>
        </p:nvSpPr>
        <p:spPr>
          <a:xfrm>
            <a:off x="2223774" y="3969306"/>
            <a:ext cx="2348226" cy="1754326"/>
          </a:xfrm>
          <a:prstGeom prst="rect">
            <a:avLst/>
          </a:prstGeom>
        </p:spPr>
        <p:txBody>
          <a:bodyPr wrap="square">
            <a:spAutoFit/>
          </a:bodyPr>
          <a:lstStyle/>
          <a:p>
            <a:r>
              <a:rPr lang="en-US" i="1" dirty="0">
                <a:solidFill>
                  <a:schemeClr val="accent4">
                    <a:lumMod val="75000"/>
                  </a:schemeClr>
                </a:solidFill>
              </a:rPr>
              <a:t>“The rights and title to property and land of the individual, indigenous people and local communities are respected”</a:t>
            </a:r>
          </a:p>
        </p:txBody>
      </p:sp>
      <p:sp>
        <p:nvSpPr>
          <p:cNvPr id="16" name="Rectangle 15"/>
          <p:cNvSpPr/>
          <p:nvPr/>
        </p:nvSpPr>
        <p:spPr>
          <a:xfrm>
            <a:off x="4823473" y="4632453"/>
            <a:ext cx="2644127" cy="2031325"/>
          </a:xfrm>
          <a:prstGeom prst="rect">
            <a:avLst/>
          </a:prstGeom>
        </p:spPr>
        <p:txBody>
          <a:bodyPr wrap="square">
            <a:spAutoFit/>
          </a:bodyPr>
          <a:lstStyle/>
          <a:p>
            <a:r>
              <a:rPr lang="en-US" i="1" dirty="0">
                <a:solidFill>
                  <a:srgbClr val="FF0000"/>
                </a:solidFill>
              </a:rPr>
              <a:t>“[PepsiCo] has a zero tolerance for illegal activities in our supply chain and land displacements of any legitimate land tenure holders”.</a:t>
            </a:r>
          </a:p>
        </p:txBody>
      </p:sp>
    </p:spTree>
    <p:extLst>
      <p:ext uri="{BB962C8B-B14F-4D97-AF65-F5344CB8AC3E}">
        <p14:creationId xmlns:p14="http://schemas.microsoft.com/office/powerpoint/2010/main" val="2785950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artisticPencilSketch trans="12000"/>
                    </a14:imgEffect>
                    <a14:imgEffect>
                      <a14:saturation sat="0"/>
                    </a14:imgEffect>
                  </a14:imgLayer>
                </a14:imgProps>
              </a:ext>
              <a:ext uri="{28A0092B-C50C-407E-A947-70E740481C1C}">
                <a14:useLocalDpi xmlns:a14="http://schemas.microsoft.com/office/drawing/2010/main" val="0"/>
              </a:ext>
            </a:extLst>
          </a:blip>
          <a:srcRect l="19640" t="23383" r="15001" b="5312"/>
          <a:stretch/>
        </p:blipFill>
        <p:spPr>
          <a:xfrm>
            <a:off x="-20953" y="1303282"/>
            <a:ext cx="9185906" cy="5554718"/>
          </a:xfrm>
          <a:prstGeom prst="rect">
            <a:avLst/>
          </a:prstGeom>
          <a:noFill/>
          <a:effectLst>
            <a:outerShdw blurRad="50800" dist="50800" dir="5400000" algn="ctr" rotWithShape="0">
              <a:srgbClr val="000000"/>
            </a:outerShdw>
          </a:effectLst>
        </p:spPr>
      </p:pic>
      <p:sp>
        <p:nvSpPr>
          <p:cNvPr id="12" name="Rectangle 1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60960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International Standards &amp; National Law</a:t>
            </a: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6276"/>
            <a:ext cx="1219200" cy="1219200"/>
          </a:xfrm>
          <a:prstGeom prst="rect">
            <a:avLst/>
          </a:prstGeom>
        </p:spPr>
      </p:pic>
      <p:sp>
        <p:nvSpPr>
          <p:cNvPr id="3" name="TextBox 2"/>
          <p:cNvSpPr txBox="1"/>
          <p:nvPr/>
        </p:nvSpPr>
        <p:spPr>
          <a:xfrm rot="21330323">
            <a:off x="633444" y="1808477"/>
            <a:ext cx="1447800" cy="553998"/>
          </a:xfrm>
          <a:prstGeom prst="rect">
            <a:avLst/>
          </a:prstGeom>
          <a:solidFill>
            <a:schemeClr val="bg1"/>
          </a:solidFill>
        </p:spPr>
        <p:txBody>
          <a:bodyPr wrap="square" rtlCol="0">
            <a:spAutoFit/>
          </a:bodyPr>
          <a:lstStyle/>
          <a:p>
            <a:pPr algn="ctr"/>
            <a:r>
              <a:rPr lang="en-US" sz="3000" dirty="0">
                <a:latin typeface="Minion Pro Cond" pitchFamily="18" charset="0"/>
              </a:rPr>
              <a:t>“The</a:t>
            </a:r>
            <a:r>
              <a:rPr lang="en-US" sz="3000" dirty="0"/>
              <a:t> </a:t>
            </a:r>
          </a:p>
        </p:txBody>
      </p:sp>
      <p:sp>
        <p:nvSpPr>
          <p:cNvPr id="16" name="TextBox 15"/>
          <p:cNvSpPr txBox="1"/>
          <p:nvPr/>
        </p:nvSpPr>
        <p:spPr>
          <a:xfrm rot="20007566">
            <a:off x="803969" y="3025974"/>
            <a:ext cx="1643524" cy="553998"/>
          </a:xfrm>
          <a:prstGeom prst="rect">
            <a:avLst/>
          </a:prstGeom>
          <a:solidFill>
            <a:schemeClr val="bg1"/>
          </a:solidFill>
        </p:spPr>
        <p:txBody>
          <a:bodyPr wrap="square" rtlCol="0">
            <a:spAutoFit/>
          </a:bodyPr>
          <a:lstStyle/>
          <a:p>
            <a:pPr algn="ctr"/>
            <a:r>
              <a:rPr lang="en-US" sz="3000" dirty="0">
                <a:latin typeface="Minion Pro Cond" pitchFamily="18" charset="0"/>
              </a:rPr>
              <a:t>Grab”</a:t>
            </a:r>
          </a:p>
        </p:txBody>
      </p:sp>
      <p:sp>
        <p:nvSpPr>
          <p:cNvPr id="13" name="TextBox 12"/>
          <p:cNvSpPr txBox="1"/>
          <p:nvPr/>
        </p:nvSpPr>
        <p:spPr>
          <a:xfrm>
            <a:off x="457200" y="2395775"/>
            <a:ext cx="3287049" cy="553998"/>
          </a:xfrm>
          <a:prstGeom prst="rect">
            <a:avLst/>
          </a:prstGeom>
          <a:solidFill>
            <a:schemeClr val="bg1"/>
          </a:solidFill>
        </p:spPr>
        <p:txBody>
          <a:bodyPr wrap="square" rtlCol="0">
            <a:spAutoFit/>
          </a:bodyPr>
          <a:lstStyle/>
          <a:p>
            <a:pPr algn="ctr"/>
            <a:r>
              <a:rPr lang="en-US" sz="3000" dirty="0">
                <a:latin typeface="Minion Pro Cond" pitchFamily="18" charset="0"/>
              </a:rPr>
              <a:t>Global Farmland</a:t>
            </a:r>
          </a:p>
        </p:txBody>
      </p:sp>
      <p:sp>
        <p:nvSpPr>
          <p:cNvPr id="22" name="TextBox 21"/>
          <p:cNvSpPr txBox="1"/>
          <p:nvPr/>
        </p:nvSpPr>
        <p:spPr>
          <a:xfrm>
            <a:off x="5663074" y="2286000"/>
            <a:ext cx="2566526" cy="553998"/>
          </a:xfrm>
          <a:prstGeom prst="rect">
            <a:avLst/>
          </a:prstGeom>
          <a:solidFill>
            <a:schemeClr val="bg1"/>
          </a:solidFill>
        </p:spPr>
        <p:txBody>
          <a:bodyPr wrap="square" rtlCol="0">
            <a:spAutoFit/>
          </a:bodyPr>
          <a:lstStyle/>
          <a:p>
            <a:pPr algn="ctr"/>
            <a:r>
              <a:rPr lang="en-US" sz="3000" dirty="0">
                <a:latin typeface="Minion Pro Cond" pitchFamily="18" charset="0"/>
              </a:rPr>
              <a:t>“Nothing Sweet</a:t>
            </a:r>
          </a:p>
        </p:txBody>
      </p:sp>
      <p:sp>
        <p:nvSpPr>
          <p:cNvPr id="23" name="TextBox 22"/>
          <p:cNvSpPr txBox="1"/>
          <p:nvPr/>
        </p:nvSpPr>
        <p:spPr>
          <a:xfrm rot="20576227">
            <a:off x="6223425" y="2880164"/>
            <a:ext cx="2244950" cy="553998"/>
          </a:xfrm>
          <a:prstGeom prst="rect">
            <a:avLst/>
          </a:prstGeom>
          <a:solidFill>
            <a:schemeClr val="bg1"/>
          </a:solidFill>
        </p:spPr>
        <p:txBody>
          <a:bodyPr wrap="square" rtlCol="0">
            <a:spAutoFit/>
          </a:bodyPr>
          <a:lstStyle/>
          <a:p>
            <a:pPr algn="ctr"/>
            <a:r>
              <a:rPr lang="en-US" sz="3000" dirty="0">
                <a:latin typeface="Minion Pro Cond" pitchFamily="18" charset="0"/>
              </a:rPr>
              <a:t>About It:</a:t>
            </a:r>
          </a:p>
        </p:txBody>
      </p:sp>
      <p:sp>
        <p:nvSpPr>
          <p:cNvPr id="24" name="TextBox 23"/>
          <p:cNvSpPr txBox="1"/>
          <p:nvPr/>
        </p:nvSpPr>
        <p:spPr>
          <a:xfrm>
            <a:off x="6917123" y="3406918"/>
            <a:ext cx="1079221" cy="553998"/>
          </a:xfrm>
          <a:prstGeom prst="rect">
            <a:avLst/>
          </a:prstGeom>
          <a:solidFill>
            <a:schemeClr val="bg1"/>
          </a:solidFill>
        </p:spPr>
        <p:txBody>
          <a:bodyPr wrap="square" rtlCol="0">
            <a:spAutoFit/>
          </a:bodyPr>
          <a:lstStyle/>
          <a:p>
            <a:pPr algn="ctr"/>
            <a:r>
              <a:rPr lang="en-US" sz="3000" dirty="0">
                <a:latin typeface="Minion Pro Cond" pitchFamily="18" charset="0"/>
              </a:rPr>
              <a:t>How</a:t>
            </a:r>
          </a:p>
        </p:txBody>
      </p:sp>
      <p:sp>
        <p:nvSpPr>
          <p:cNvPr id="25" name="TextBox 24"/>
          <p:cNvSpPr txBox="1"/>
          <p:nvPr/>
        </p:nvSpPr>
        <p:spPr>
          <a:xfrm rot="21372404">
            <a:off x="5100297" y="3940715"/>
            <a:ext cx="3943443" cy="553998"/>
          </a:xfrm>
          <a:prstGeom prst="rect">
            <a:avLst/>
          </a:prstGeom>
          <a:solidFill>
            <a:schemeClr val="bg1"/>
          </a:solidFill>
        </p:spPr>
        <p:txBody>
          <a:bodyPr wrap="square" rtlCol="0">
            <a:spAutoFit/>
          </a:bodyPr>
          <a:lstStyle/>
          <a:p>
            <a:pPr algn="ctr"/>
            <a:r>
              <a:rPr lang="en-US" sz="3000" dirty="0">
                <a:latin typeface="Minion Pro Cond" pitchFamily="18" charset="0"/>
              </a:rPr>
              <a:t>Sugar Fuels Land Grabs”</a:t>
            </a:r>
          </a:p>
        </p:txBody>
      </p:sp>
      <p:sp>
        <p:nvSpPr>
          <p:cNvPr id="30" name="TextBox 29"/>
          <p:cNvSpPr txBox="1"/>
          <p:nvPr/>
        </p:nvSpPr>
        <p:spPr>
          <a:xfrm>
            <a:off x="1492441" y="4228013"/>
            <a:ext cx="3313073" cy="553998"/>
          </a:xfrm>
          <a:prstGeom prst="rect">
            <a:avLst/>
          </a:prstGeom>
          <a:solidFill>
            <a:schemeClr val="bg1"/>
          </a:solidFill>
        </p:spPr>
        <p:txBody>
          <a:bodyPr wrap="square" rtlCol="0">
            <a:spAutoFit/>
          </a:bodyPr>
          <a:lstStyle/>
          <a:p>
            <a:pPr algn="ctr"/>
            <a:r>
              <a:rPr lang="en-US" sz="3000" dirty="0">
                <a:latin typeface="Minion Pro Cond" pitchFamily="18" charset="0"/>
              </a:rPr>
              <a:t>“Palm Oil Land Grab</a:t>
            </a:r>
          </a:p>
        </p:txBody>
      </p:sp>
      <p:sp>
        <p:nvSpPr>
          <p:cNvPr id="32" name="TextBox 31"/>
          <p:cNvSpPr txBox="1"/>
          <p:nvPr/>
        </p:nvSpPr>
        <p:spPr>
          <a:xfrm>
            <a:off x="1924110" y="4932402"/>
            <a:ext cx="2438399" cy="553998"/>
          </a:xfrm>
          <a:prstGeom prst="rect">
            <a:avLst/>
          </a:prstGeom>
          <a:solidFill>
            <a:schemeClr val="bg1"/>
          </a:solidFill>
        </p:spPr>
        <p:txBody>
          <a:bodyPr wrap="square" rtlCol="0">
            <a:spAutoFit/>
          </a:bodyPr>
          <a:lstStyle/>
          <a:p>
            <a:pPr algn="ctr"/>
            <a:r>
              <a:rPr lang="en-US" sz="3000" dirty="0">
                <a:latin typeface="Minion Pro Cond" pitchFamily="18" charset="0"/>
              </a:rPr>
              <a:t>Exposes Need</a:t>
            </a:r>
          </a:p>
        </p:txBody>
      </p:sp>
      <p:sp>
        <p:nvSpPr>
          <p:cNvPr id="33" name="TextBox 32"/>
          <p:cNvSpPr txBox="1"/>
          <p:nvPr/>
        </p:nvSpPr>
        <p:spPr>
          <a:xfrm>
            <a:off x="1428809" y="5542002"/>
            <a:ext cx="3828991" cy="553998"/>
          </a:xfrm>
          <a:prstGeom prst="rect">
            <a:avLst/>
          </a:prstGeom>
          <a:solidFill>
            <a:schemeClr val="bg1"/>
          </a:solidFill>
        </p:spPr>
        <p:txBody>
          <a:bodyPr wrap="square" rtlCol="0">
            <a:spAutoFit/>
          </a:bodyPr>
          <a:lstStyle/>
          <a:p>
            <a:pPr algn="ctr"/>
            <a:r>
              <a:rPr lang="en-US" sz="3000" dirty="0">
                <a:latin typeface="Minion Pro Cond" pitchFamily="18" charset="0"/>
              </a:rPr>
              <a:t>for human rights treaty”</a:t>
            </a:r>
          </a:p>
        </p:txBody>
      </p:sp>
    </p:spTree>
    <p:extLst>
      <p:ext uri="{BB962C8B-B14F-4D97-AF65-F5344CB8AC3E}">
        <p14:creationId xmlns:p14="http://schemas.microsoft.com/office/powerpoint/2010/main" val="2412521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USA\Seattle\Communications\Photos\RIPL Photos\Community members, agricultural laborers, farmers – women and men\kenya.duncan.woman.animal.fiel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5193" y="0"/>
            <a:ext cx="9413766" cy="69079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rot="5400000">
            <a:off x="-2913996" y="2761594"/>
            <a:ext cx="70104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4"/>
          <p:cNvSpPr>
            <a:spLocks noGrp="1"/>
          </p:cNvSpPr>
          <p:nvPr/>
        </p:nvSpPr>
        <p:spPr>
          <a:xfrm rot="16200000">
            <a:off x="-2925053" y="3167192"/>
            <a:ext cx="7010403" cy="523618"/>
          </a:xfrm>
          <a:prstGeom prst="rect">
            <a:avLst/>
          </a:prstGeom>
          <a:noFill/>
          <a:ln w="28575"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Module 2</a:t>
            </a:r>
          </a:p>
        </p:txBody>
      </p:sp>
    </p:spTree>
    <p:extLst>
      <p:ext uri="{BB962C8B-B14F-4D97-AF65-F5344CB8AC3E}">
        <p14:creationId xmlns:p14="http://schemas.microsoft.com/office/powerpoint/2010/main" val="3722467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5"/>
          <p:cNvSpPr>
            <a:spLocks noGrp="1"/>
          </p:cNvSpPr>
          <p:nvPr/>
        </p:nvSpPr>
        <p:spPr>
          <a:xfrm>
            <a:off x="318340" y="904535"/>
            <a:ext cx="8444659" cy="5486508"/>
          </a:xfrm>
          <a:prstGeom prst="rect">
            <a:avLst/>
          </a:prstGeom>
        </p:spPr>
        <p:txBody>
          <a:bodyPr vert="horz" lIns="0"/>
          <a:lstStyle>
            <a:lvl1pPr marL="342900" indent="-342900" algn="l" defTabSz="457200" rtl="0" eaLnBrk="1" latinLnBrk="0" hangingPunct="1">
              <a:spcBef>
                <a:spcPct val="20000"/>
              </a:spcBef>
              <a:buFont typeface="Arial"/>
              <a:buChar char="•"/>
              <a:defRPr sz="2000" b="0" i="0" kern="1200">
                <a:solidFill>
                  <a:srgbClr val="69A242"/>
                </a:solidFill>
                <a:latin typeface="Arial"/>
                <a:ea typeface="+mn-ea"/>
                <a:cs typeface="Arial"/>
              </a:defRPr>
            </a:lvl1pPr>
            <a:lvl2pPr marL="742950" indent="-285750" algn="l" defTabSz="457200" rtl="0" eaLnBrk="1" latinLnBrk="0" hangingPunct="1">
              <a:spcBef>
                <a:spcPct val="20000"/>
              </a:spcBef>
              <a:buFont typeface="Arial"/>
              <a:buChar char="–"/>
              <a:defRPr sz="1800" b="0" i="0" kern="1200">
                <a:solidFill>
                  <a:srgbClr val="69A242"/>
                </a:solidFill>
                <a:latin typeface="Arial"/>
                <a:ea typeface="+mn-ea"/>
                <a:cs typeface="Arial"/>
              </a:defRPr>
            </a:lvl2pPr>
            <a:lvl3pPr marL="1143000" indent="-228600" algn="l" defTabSz="457200" rtl="0" eaLnBrk="1" latinLnBrk="0" hangingPunct="1">
              <a:spcBef>
                <a:spcPct val="20000"/>
              </a:spcBef>
              <a:buFont typeface="Arial"/>
              <a:buChar char="•"/>
              <a:defRPr sz="1400" b="0" i="0" kern="1200">
                <a:solidFill>
                  <a:srgbClr val="69A242"/>
                </a:solidFill>
                <a:latin typeface="Arial"/>
                <a:ea typeface="+mn-ea"/>
                <a:cs typeface="Arial"/>
              </a:defRPr>
            </a:lvl3pPr>
            <a:lvl4pPr marL="1600200" indent="-228600" algn="l" defTabSz="457200" rtl="0" eaLnBrk="1" latinLnBrk="0" hangingPunct="1">
              <a:spcBef>
                <a:spcPct val="20000"/>
              </a:spcBef>
              <a:buFont typeface="Arial"/>
              <a:buChar char="–"/>
              <a:defRPr sz="2000" b="0" i="0" kern="1200">
                <a:solidFill>
                  <a:srgbClr val="69A242"/>
                </a:solidFill>
                <a:latin typeface="Arial"/>
                <a:ea typeface="+mn-ea"/>
                <a:cs typeface="Arial"/>
              </a:defRPr>
            </a:lvl4pPr>
            <a:lvl5pPr marL="2057400" indent="-228600" algn="l" defTabSz="457200" rtl="0" eaLnBrk="1" latinLnBrk="0" hangingPunct="1">
              <a:spcBef>
                <a:spcPct val="20000"/>
              </a:spcBef>
              <a:buFont typeface="Arial"/>
              <a:buChar char="»"/>
              <a:defRPr sz="2000" b="0" i="0" kern="1200">
                <a:solidFill>
                  <a:srgbClr val="69A242"/>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 </a:t>
            </a:r>
            <a:endParaRPr lang="en-US" sz="2200" dirty="0"/>
          </a:p>
          <a:p>
            <a:pPr marL="457200" indent="-457200">
              <a:spcAft>
                <a:spcPts val="600"/>
              </a:spcAft>
              <a:buFont typeface="+mj-lt"/>
              <a:buAutoNum type="arabicPeriod"/>
            </a:pPr>
            <a:endParaRPr lang="en-US" sz="2200" dirty="0">
              <a:solidFill>
                <a:schemeClr val="tx1"/>
              </a:solidFill>
            </a:endParaRPr>
          </a:p>
          <a:p>
            <a:pPr marL="457200" indent="-457200">
              <a:spcAft>
                <a:spcPts val="600"/>
              </a:spcAft>
              <a:buFont typeface="+mj-lt"/>
              <a:buAutoNum type="arabicPeriod"/>
            </a:pPr>
            <a:endParaRPr lang="en-US" sz="2200" dirty="0">
              <a:solidFill>
                <a:schemeClr val="tx1"/>
              </a:solidFill>
            </a:endParaRPr>
          </a:p>
          <a:p>
            <a:pPr marL="457200" indent="-457200">
              <a:spcAft>
                <a:spcPts val="600"/>
              </a:spcAft>
              <a:buFont typeface="+mj-lt"/>
              <a:buAutoNum type="arabicPeriod"/>
            </a:pPr>
            <a:endParaRPr lang="en-US" sz="2200" dirty="0">
              <a:solidFill>
                <a:schemeClr val="tx1"/>
              </a:solidFill>
            </a:endParaRPr>
          </a:p>
          <a:p>
            <a:pPr marL="457200" indent="-457200">
              <a:buFont typeface="+mj-lt"/>
              <a:buAutoNum type="arabicPeriod"/>
            </a:pPr>
            <a:endParaRPr lang="en-US" sz="2200" dirty="0">
              <a:solidFill>
                <a:schemeClr val="tx1"/>
              </a:solidFill>
            </a:endParaRPr>
          </a:p>
        </p:txBody>
      </p:sp>
      <p:sp>
        <p:nvSpPr>
          <p:cNvPr id="5" name="Title 4"/>
          <p:cNvSpPr>
            <a:spLocks noGrp="1"/>
          </p:cNvSpPr>
          <p:nvPr/>
        </p:nvSpPr>
        <p:spPr>
          <a:xfrm>
            <a:off x="318340" y="466956"/>
            <a:ext cx="8237491" cy="437579"/>
          </a:xfrm>
          <a:prstGeom prst="rect">
            <a:avLst/>
          </a:prstGeom>
          <a:solidFill>
            <a:schemeClr val="bg1"/>
          </a:solid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tx2"/>
                </a:solidFill>
              </a:rPr>
              <a:t>Land and Responsible Investment</a:t>
            </a:r>
          </a:p>
        </p:txBody>
      </p:sp>
      <p:grpSp>
        <p:nvGrpSpPr>
          <p:cNvPr id="16" name="Group 15"/>
          <p:cNvGrpSpPr/>
          <p:nvPr/>
        </p:nvGrpSpPr>
        <p:grpSpPr>
          <a:xfrm>
            <a:off x="40839" y="3647789"/>
            <a:ext cx="4200163" cy="2668308"/>
            <a:chOff x="40839" y="3647789"/>
            <a:chExt cx="4200163" cy="2668308"/>
          </a:xfrm>
        </p:grpSpPr>
        <p:sp>
          <p:nvSpPr>
            <p:cNvPr id="9" name="Freeform 8"/>
            <p:cNvSpPr/>
            <p:nvPr/>
          </p:nvSpPr>
          <p:spPr>
            <a:xfrm>
              <a:off x="319346" y="3963104"/>
              <a:ext cx="3921656" cy="2352993"/>
            </a:xfrm>
            <a:custGeom>
              <a:avLst/>
              <a:gdLst>
                <a:gd name="connsiteX0" fmla="*/ 0 w 3921656"/>
                <a:gd name="connsiteY0" fmla="*/ 0 h 2352993"/>
                <a:gd name="connsiteX1" fmla="*/ 3921656 w 3921656"/>
                <a:gd name="connsiteY1" fmla="*/ 0 h 2352993"/>
                <a:gd name="connsiteX2" fmla="*/ 3921656 w 3921656"/>
                <a:gd name="connsiteY2" fmla="*/ 2352993 h 2352993"/>
                <a:gd name="connsiteX3" fmla="*/ 0 w 3921656"/>
                <a:gd name="connsiteY3" fmla="*/ 2352993 h 2352993"/>
                <a:gd name="connsiteX4" fmla="*/ 0 w 3921656"/>
                <a:gd name="connsiteY4" fmla="*/ 0 h 2352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656" h="2352993">
                  <a:moveTo>
                    <a:pt x="0" y="0"/>
                  </a:moveTo>
                  <a:lnTo>
                    <a:pt x="3921656" y="0"/>
                  </a:lnTo>
                  <a:lnTo>
                    <a:pt x="3921656" y="2352993"/>
                  </a:lnTo>
                  <a:lnTo>
                    <a:pt x="0" y="235299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1440" tIns="91440" rIns="91440" bIns="91440" numCol="1" spcCol="1270" anchor="t" anchorCtr="0">
              <a:noAutofit/>
            </a:bodyPr>
            <a:lstStyle/>
            <a:p>
              <a:pPr lvl="0" algn="r" defTabSz="1066800">
                <a:lnSpc>
                  <a:spcPct val="90000"/>
                </a:lnSpc>
                <a:spcBef>
                  <a:spcPct val="0"/>
                </a:spcBef>
                <a:spcAft>
                  <a:spcPts val="0"/>
                </a:spcAft>
              </a:pPr>
              <a:r>
                <a:rPr lang="en-US" sz="2400" b="1" kern="1200" dirty="0"/>
                <a:t>Responsible </a:t>
              </a:r>
            </a:p>
            <a:p>
              <a:pPr lvl="0" algn="r" defTabSz="1066800">
                <a:lnSpc>
                  <a:spcPct val="90000"/>
                </a:lnSpc>
                <a:spcBef>
                  <a:spcPct val="0"/>
                </a:spcBef>
                <a:spcAft>
                  <a:spcPts val="0"/>
                </a:spcAft>
              </a:pPr>
              <a:r>
                <a:rPr lang="en-US" sz="2400" b="1" kern="1200" dirty="0"/>
                <a:t>Investment </a:t>
              </a:r>
            </a:p>
            <a:p>
              <a:pPr lvl="0" algn="r" defTabSz="1066800">
                <a:lnSpc>
                  <a:spcPct val="90000"/>
                </a:lnSpc>
                <a:spcBef>
                  <a:spcPct val="0"/>
                </a:spcBef>
                <a:spcAft>
                  <a:spcPts val="0"/>
                </a:spcAft>
              </a:pPr>
              <a:r>
                <a:rPr lang="en-US" sz="2400" b="1" kern="1200" dirty="0"/>
                <a:t>Principles</a:t>
              </a:r>
            </a:p>
            <a:p>
              <a:pPr marL="171450" lvl="1" indent="-171450" algn="l" defTabSz="844550">
                <a:lnSpc>
                  <a:spcPct val="90000"/>
                </a:lnSpc>
                <a:spcBef>
                  <a:spcPct val="0"/>
                </a:spcBef>
                <a:spcAft>
                  <a:spcPct val="15000"/>
                </a:spcAft>
                <a:buChar char="••"/>
              </a:pPr>
              <a:endParaRPr lang="en-US" sz="1900" kern="1200" dirty="0"/>
            </a:p>
            <a:p>
              <a:pPr marL="171450" lvl="1" indent="-171450" algn="l" defTabSz="844550">
                <a:lnSpc>
                  <a:spcPct val="90000"/>
                </a:lnSpc>
                <a:spcBef>
                  <a:spcPct val="0"/>
                </a:spcBef>
                <a:spcAft>
                  <a:spcPct val="15000"/>
                </a:spcAft>
                <a:buChar char="••"/>
              </a:pPr>
              <a:r>
                <a:rPr lang="en-US" sz="1900" kern="1200" dirty="0"/>
                <a:t>Understanding Social License, FPIC, and Gender</a:t>
              </a: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39" y="3647789"/>
              <a:ext cx="958730" cy="958730"/>
            </a:xfrm>
            <a:prstGeom prst="rect">
              <a:avLst/>
            </a:prstGeom>
          </p:spPr>
        </p:pic>
      </p:grpSp>
      <p:grpSp>
        <p:nvGrpSpPr>
          <p:cNvPr id="12" name="Group 11"/>
          <p:cNvGrpSpPr/>
          <p:nvPr/>
        </p:nvGrpSpPr>
        <p:grpSpPr>
          <a:xfrm>
            <a:off x="0" y="878735"/>
            <a:ext cx="4241002" cy="2692203"/>
            <a:chOff x="0" y="878735"/>
            <a:chExt cx="4241002" cy="2692203"/>
          </a:xfrm>
        </p:grpSpPr>
        <p:sp>
          <p:nvSpPr>
            <p:cNvPr id="7" name="Freeform 6"/>
            <p:cNvSpPr/>
            <p:nvPr/>
          </p:nvSpPr>
          <p:spPr>
            <a:xfrm>
              <a:off x="319346" y="1217945"/>
              <a:ext cx="3921656" cy="2352993"/>
            </a:xfrm>
            <a:custGeom>
              <a:avLst/>
              <a:gdLst>
                <a:gd name="connsiteX0" fmla="*/ 0 w 3921656"/>
                <a:gd name="connsiteY0" fmla="*/ 0 h 2352993"/>
                <a:gd name="connsiteX1" fmla="*/ 3921656 w 3921656"/>
                <a:gd name="connsiteY1" fmla="*/ 0 h 2352993"/>
                <a:gd name="connsiteX2" fmla="*/ 3921656 w 3921656"/>
                <a:gd name="connsiteY2" fmla="*/ 2352993 h 2352993"/>
                <a:gd name="connsiteX3" fmla="*/ 0 w 3921656"/>
                <a:gd name="connsiteY3" fmla="*/ 2352993 h 2352993"/>
                <a:gd name="connsiteX4" fmla="*/ 0 w 3921656"/>
                <a:gd name="connsiteY4" fmla="*/ 0 h 2352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656" h="2352993">
                  <a:moveTo>
                    <a:pt x="0" y="0"/>
                  </a:moveTo>
                  <a:lnTo>
                    <a:pt x="3921656" y="0"/>
                  </a:lnTo>
                  <a:lnTo>
                    <a:pt x="3921656" y="2352993"/>
                  </a:lnTo>
                  <a:lnTo>
                    <a:pt x="0" y="235299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1440" tIns="91440" rIns="91440" bIns="91440" numCol="1" spcCol="1270" anchor="t" anchorCtr="0">
              <a:noAutofit/>
            </a:bodyPr>
            <a:lstStyle/>
            <a:p>
              <a:pPr lvl="0" algn="r" defTabSz="1066800">
                <a:lnSpc>
                  <a:spcPct val="90000"/>
                </a:lnSpc>
                <a:spcBef>
                  <a:spcPct val="0"/>
                </a:spcBef>
                <a:spcAft>
                  <a:spcPts val="0"/>
                </a:spcAft>
              </a:pPr>
              <a:r>
                <a:rPr lang="en-US" sz="2400" b="1" kern="1200" dirty="0"/>
                <a:t>Defining </a:t>
              </a:r>
            </a:p>
            <a:p>
              <a:pPr lvl="0" algn="r" defTabSz="1066800">
                <a:lnSpc>
                  <a:spcPct val="90000"/>
                </a:lnSpc>
                <a:spcBef>
                  <a:spcPct val="0"/>
                </a:spcBef>
                <a:spcAft>
                  <a:spcPts val="0"/>
                </a:spcAft>
              </a:pPr>
              <a:r>
                <a:rPr lang="en-US" sz="2400" b="1" kern="1200" dirty="0"/>
                <a:t>Land Rights</a:t>
              </a:r>
            </a:p>
            <a:p>
              <a:pPr marL="171450" lvl="1" indent="-171450" algn="l" defTabSz="844550">
                <a:lnSpc>
                  <a:spcPct val="90000"/>
                </a:lnSpc>
                <a:spcBef>
                  <a:spcPct val="0"/>
                </a:spcBef>
                <a:spcAft>
                  <a:spcPct val="15000"/>
                </a:spcAft>
                <a:buChar char="••"/>
              </a:pPr>
              <a:endParaRPr lang="en-US" sz="1900" kern="1200" dirty="0"/>
            </a:p>
            <a:p>
              <a:pPr marL="171450" lvl="1" indent="-171450" algn="l" defTabSz="844550">
                <a:lnSpc>
                  <a:spcPct val="90000"/>
                </a:lnSpc>
                <a:spcBef>
                  <a:spcPct val="0"/>
                </a:spcBef>
                <a:spcAft>
                  <a:spcPct val="15000"/>
                </a:spcAft>
                <a:buChar char="••"/>
              </a:pPr>
              <a:r>
                <a:rPr lang="en-US" sz="1900" kern="1200" dirty="0"/>
                <a:t>Land Rights 101</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78735"/>
              <a:ext cx="1002309" cy="958730"/>
            </a:xfrm>
            <a:prstGeom prst="rect">
              <a:avLst/>
            </a:prstGeom>
          </p:spPr>
        </p:pic>
      </p:grpSp>
      <p:grpSp>
        <p:nvGrpSpPr>
          <p:cNvPr id="13" name="Group 12"/>
          <p:cNvGrpSpPr/>
          <p:nvPr/>
        </p:nvGrpSpPr>
        <p:grpSpPr>
          <a:xfrm>
            <a:off x="4437084" y="891035"/>
            <a:ext cx="4117740" cy="2679903"/>
            <a:chOff x="4437084" y="891035"/>
            <a:chExt cx="4117740" cy="2679903"/>
          </a:xfrm>
        </p:grpSpPr>
        <p:sp>
          <p:nvSpPr>
            <p:cNvPr id="8" name="Freeform 7"/>
            <p:cNvSpPr/>
            <p:nvPr/>
          </p:nvSpPr>
          <p:spPr>
            <a:xfrm>
              <a:off x="4633168" y="1217945"/>
              <a:ext cx="3921656" cy="2352993"/>
            </a:xfrm>
            <a:custGeom>
              <a:avLst/>
              <a:gdLst>
                <a:gd name="connsiteX0" fmla="*/ 0 w 3921656"/>
                <a:gd name="connsiteY0" fmla="*/ 0 h 2352993"/>
                <a:gd name="connsiteX1" fmla="*/ 3921656 w 3921656"/>
                <a:gd name="connsiteY1" fmla="*/ 0 h 2352993"/>
                <a:gd name="connsiteX2" fmla="*/ 3921656 w 3921656"/>
                <a:gd name="connsiteY2" fmla="*/ 2352993 h 2352993"/>
                <a:gd name="connsiteX3" fmla="*/ 0 w 3921656"/>
                <a:gd name="connsiteY3" fmla="*/ 2352993 h 2352993"/>
                <a:gd name="connsiteX4" fmla="*/ 0 w 3921656"/>
                <a:gd name="connsiteY4" fmla="*/ 0 h 2352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656" h="2352993">
                  <a:moveTo>
                    <a:pt x="0" y="0"/>
                  </a:moveTo>
                  <a:lnTo>
                    <a:pt x="3921656" y="0"/>
                  </a:lnTo>
                  <a:lnTo>
                    <a:pt x="3921656" y="2352993"/>
                  </a:lnTo>
                  <a:lnTo>
                    <a:pt x="0" y="235299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1440" tIns="91440" rIns="91440" bIns="91440" numCol="1" spcCol="1270" anchor="t" anchorCtr="0">
              <a:noAutofit/>
            </a:bodyPr>
            <a:lstStyle/>
            <a:p>
              <a:pPr lvl="0" algn="r" defTabSz="1066800">
                <a:lnSpc>
                  <a:spcPct val="90000"/>
                </a:lnSpc>
                <a:spcBef>
                  <a:spcPct val="0"/>
                </a:spcBef>
                <a:spcAft>
                  <a:spcPts val="0"/>
                </a:spcAft>
              </a:pPr>
              <a:r>
                <a:rPr lang="en-US" sz="2400" b="1" kern="1200" dirty="0"/>
                <a:t>Land Issues in </a:t>
              </a:r>
            </a:p>
            <a:p>
              <a:pPr lvl="0" algn="r" defTabSz="1066800">
                <a:lnSpc>
                  <a:spcPct val="90000"/>
                </a:lnSpc>
                <a:spcBef>
                  <a:spcPct val="0"/>
                </a:spcBef>
                <a:spcAft>
                  <a:spcPts val="0"/>
                </a:spcAft>
              </a:pPr>
              <a:r>
                <a:rPr lang="en-US" sz="2400" b="1" kern="1200" dirty="0"/>
                <a:t>Investments</a:t>
              </a:r>
            </a:p>
            <a:p>
              <a:pPr marL="171450" lvl="1" indent="-171450" algn="l" defTabSz="844550">
                <a:lnSpc>
                  <a:spcPct val="90000"/>
                </a:lnSpc>
                <a:spcBef>
                  <a:spcPct val="0"/>
                </a:spcBef>
                <a:spcAft>
                  <a:spcPts val="0"/>
                </a:spcAft>
                <a:buChar char="••"/>
              </a:pPr>
              <a:endParaRPr lang="en-US" sz="1900" b="1" kern="1200" dirty="0"/>
            </a:p>
            <a:p>
              <a:pPr marL="171450" lvl="1" indent="-171450" algn="l" defTabSz="844550">
                <a:lnSpc>
                  <a:spcPct val="90000"/>
                </a:lnSpc>
                <a:spcBef>
                  <a:spcPct val="0"/>
                </a:spcBef>
                <a:spcAft>
                  <a:spcPts val="0"/>
                </a:spcAft>
                <a:buChar char="••"/>
              </a:pPr>
              <a:r>
                <a:rPr lang="en-US" sz="1900" kern="1200" dirty="0"/>
                <a:t>What is a responsible investment and what are the key issues that impede  its attainment?</a:t>
              </a:r>
              <a:endParaRPr lang="en-US" sz="1900" b="1" kern="1200" dirty="0"/>
            </a:p>
          </p:txBody>
        </p:sp>
        <p:pic>
          <p:nvPicPr>
            <p:cNvPr id="3" name="Picture 2"/>
            <p:cNvPicPr>
              <a:picLocks noChangeAspect="1"/>
            </p:cNvPicPr>
            <p:nvPr/>
          </p:nvPicPr>
          <p:blipFill>
            <a:blip r:embed="rId5">
              <a:extLst>
                <a:ext uri="{BEBA8EAE-BF5A-486C-A8C5-ECC9F3942E4B}">
                  <a14:imgProps xmlns:a14="http://schemas.microsoft.com/office/drawing/2010/main">
                    <a14:imgLayer r:embed="rId6">
                      <a14:imgEffect>
                        <a14:saturation sat="90000"/>
                      </a14:imgEffect>
                    </a14:imgLayer>
                  </a14:imgProps>
                </a:ext>
                <a:ext uri="{28A0092B-C50C-407E-A947-70E740481C1C}">
                  <a14:useLocalDpi xmlns:a14="http://schemas.microsoft.com/office/drawing/2010/main" val="0"/>
                </a:ext>
              </a:extLst>
            </a:blip>
            <a:stretch>
              <a:fillRect/>
            </a:stretch>
          </p:blipFill>
          <p:spPr>
            <a:xfrm>
              <a:off x="4437084" y="891035"/>
              <a:ext cx="1002309" cy="958730"/>
            </a:xfrm>
            <a:prstGeom prst="rect">
              <a:avLst/>
            </a:prstGeom>
          </p:spPr>
        </p:pic>
      </p:grpSp>
      <p:grpSp>
        <p:nvGrpSpPr>
          <p:cNvPr id="17" name="Group 16"/>
          <p:cNvGrpSpPr/>
          <p:nvPr/>
        </p:nvGrpSpPr>
        <p:grpSpPr>
          <a:xfrm>
            <a:off x="4413032" y="3594920"/>
            <a:ext cx="4141792" cy="2721177"/>
            <a:chOff x="4413032" y="3594920"/>
            <a:chExt cx="4141792" cy="2721177"/>
          </a:xfrm>
        </p:grpSpPr>
        <p:sp>
          <p:nvSpPr>
            <p:cNvPr id="10" name="Freeform 9"/>
            <p:cNvSpPr/>
            <p:nvPr/>
          </p:nvSpPr>
          <p:spPr>
            <a:xfrm>
              <a:off x="4633168" y="3963104"/>
              <a:ext cx="3921656" cy="2352993"/>
            </a:xfrm>
            <a:custGeom>
              <a:avLst/>
              <a:gdLst>
                <a:gd name="connsiteX0" fmla="*/ 0 w 3921656"/>
                <a:gd name="connsiteY0" fmla="*/ 0 h 2352993"/>
                <a:gd name="connsiteX1" fmla="*/ 3921656 w 3921656"/>
                <a:gd name="connsiteY1" fmla="*/ 0 h 2352993"/>
                <a:gd name="connsiteX2" fmla="*/ 3921656 w 3921656"/>
                <a:gd name="connsiteY2" fmla="*/ 2352993 h 2352993"/>
                <a:gd name="connsiteX3" fmla="*/ 0 w 3921656"/>
                <a:gd name="connsiteY3" fmla="*/ 2352993 h 2352993"/>
                <a:gd name="connsiteX4" fmla="*/ 0 w 3921656"/>
                <a:gd name="connsiteY4" fmla="*/ 0 h 2352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656" h="2352993">
                  <a:moveTo>
                    <a:pt x="0" y="0"/>
                  </a:moveTo>
                  <a:lnTo>
                    <a:pt x="3921656" y="0"/>
                  </a:lnTo>
                  <a:lnTo>
                    <a:pt x="3921656" y="2352993"/>
                  </a:lnTo>
                  <a:lnTo>
                    <a:pt x="0" y="235299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1440" tIns="91440" rIns="91440" bIns="91440" numCol="1" spcCol="1270" anchor="t" anchorCtr="0">
              <a:noAutofit/>
            </a:bodyPr>
            <a:lstStyle/>
            <a:p>
              <a:pPr lvl="0" algn="r" defTabSz="1066800">
                <a:lnSpc>
                  <a:spcPct val="90000"/>
                </a:lnSpc>
                <a:spcBef>
                  <a:spcPct val="0"/>
                </a:spcBef>
                <a:spcAft>
                  <a:spcPts val="0"/>
                </a:spcAft>
              </a:pPr>
              <a:r>
                <a:rPr lang="en-US" sz="2400" b="1" kern="1200" dirty="0"/>
                <a:t>Steps to </a:t>
              </a:r>
            </a:p>
            <a:p>
              <a:pPr lvl="0" algn="r" defTabSz="1066800">
                <a:lnSpc>
                  <a:spcPct val="90000"/>
                </a:lnSpc>
                <a:spcBef>
                  <a:spcPct val="0"/>
                </a:spcBef>
                <a:spcAft>
                  <a:spcPts val="0"/>
                </a:spcAft>
              </a:pPr>
              <a:r>
                <a:rPr lang="en-US" sz="2400" b="1" kern="1200" dirty="0"/>
                <a:t>Responsible </a:t>
              </a:r>
            </a:p>
            <a:p>
              <a:pPr lvl="0" algn="r" defTabSz="1066800">
                <a:lnSpc>
                  <a:spcPct val="90000"/>
                </a:lnSpc>
                <a:spcBef>
                  <a:spcPct val="0"/>
                </a:spcBef>
                <a:spcAft>
                  <a:spcPts val="0"/>
                </a:spcAft>
              </a:pPr>
              <a:r>
                <a:rPr lang="en-US" sz="2400" b="1" kern="1200" dirty="0"/>
                <a:t>Investment</a:t>
              </a:r>
            </a:p>
            <a:p>
              <a:pPr marL="171450" lvl="1" indent="-171450" algn="l" defTabSz="844550">
                <a:lnSpc>
                  <a:spcPct val="90000"/>
                </a:lnSpc>
                <a:spcBef>
                  <a:spcPct val="0"/>
                </a:spcBef>
                <a:spcAft>
                  <a:spcPct val="15000"/>
                </a:spcAft>
                <a:buChar char="••"/>
              </a:pPr>
              <a:endParaRPr lang="en-US" sz="1900" kern="1200" dirty="0"/>
            </a:p>
            <a:p>
              <a:pPr marL="171450" lvl="1" indent="-171450" algn="l" defTabSz="844550">
                <a:lnSpc>
                  <a:spcPct val="90000"/>
                </a:lnSpc>
                <a:spcBef>
                  <a:spcPct val="0"/>
                </a:spcBef>
                <a:spcAft>
                  <a:spcPct val="15000"/>
                </a:spcAft>
                <a:buChar char="••"/>
              </a:pPr>
              <a:r>
                <a:rPr lang="en-US" sz="1900" kern="1200" dirty="0"/>
                <a:t>5 important best practices to achieving socially responsible investments</a:t>
              </a:r>
            </a:p>
          </p:txBody>
        </p:sp>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13032" y="3594920"/>
              <a:ext cx="1011599" cy="1011599"/>
            </a:xfrm>
            <a:prstGeom prst="rect">
              <a:avLst/>
            </a:prstGeom>
          </p:spPr>
        </p:pic>
      </p:grpSp>
    </p:spTree>
    <p:extLst>
      <p:ext uri="{BB962C8B-B14F-4D97-AF65-F5344CB8AC3E}">
        <p14:creationId xmlns:p14="http://schemas.microsoft.com/office/powerpoint/2010/main" val="424488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Defining Land Rights</a:t>
            </a:r>
          </a:p>
        </p:txBody>
      </p:sp>
      <p:sp>
        <p:nvSpPr>
          <p:cNvPr id="28" name="Freeform 27"/>
          <p:cNvSpPr/>
          <p:nvPr/>
        </p:nvSpPr>
        <p:spPr>
          <a:xfrm>
            <a:off x="1195479" y="2501417"/>
            <a:ext cx="1197686" cy="152577"/>
          </a:xfrm>
          <a:custGeom>
            <a:avLst/>
            <a:gdLst>
              <a:gd name="connsiteX0" fmla="*/ 0 w 1773327"/>
              <a:gd name="connsiteY0" fmla="*/ 0 h 112352"/>
              <a:gd name="connsiteX1" fmla="*/ 1773327 w 1773327"/>
              <a:gd name="connsiteY1" fmla="*/ 0 h 112352"/>
              <a:gd name="connsiteX2" fmla="*/ 1773327 w 1773327"/>
              <a:gd name="connsiteY2" fmla="*/ 112352 h 112352"/>
              <a:gd name="connsiteX3" fmla="*/ 0 w 1773327"/>
              <a:gd name="connsiteY3" fmla="*/ 112352 h 112352"/>
              <a:gd name="connsiteX4" fmla="*/ 0 w 1773327"/>
              <a:gd name="connsiteY4" fmla="*/ 0 h 1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27" h="112352">
                <a:moveTo>
                  <a:pt x="0" y="0"/>
                </a:moveTo>
                <a:lnTo>
                  <a:pt x="1773327" y="0"/>
                </a:lnTo>
                <a:lnTo>
                  <a:pt x="1773327" y="112352"/>
                </a:lnTo>
                <a:lnTo>
                  <a:pt x="0" y="112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7620" rIns="0" bIns="7620" numCol="1" spcCol="1270" anchor="ctr" anchorCtr="0">
            <a:noAutofit/>
          </a:bodyPr>
          <a:lstStyle/>
          <a:p>
            <a:pPr lvl="0" algn="l" defTabSz="266700">
              <a:lnSpc>
                <a:spcPct val="90000"/>
              </a:lnSpc>
              <a:spcBef>
                <a:spcPct val="0"/>
              </a:spcBef>
              <a:spcAft>
                <a:spcPct val="35000"/>
              </a:spcAft>
            </a:pPr>
            <a:endParaRPr lang="en-US" sz="600" kern="1200" dirty="0">
              <a:solidFill>
                <a:schemeClr val="tx2"/>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84" y="0"/>
            <a:ext cx="1299882" cy="1243365"/>
          </a:xfrm>
          <a:prstGeom prst="rect">
            <a:avLst/>
          </a:prstGeom>
        </p:spPr>
      </p:pic>
      <p:sp>
        <p:nvSpPr>
          <p:cNvPr id="37" name="Rectangle 36"/>
          <p:cNvSpPr/>
          <p:nvPr/>
        </p:nvSpPr>
        <p:spPr>
          <a:xfrm>
            <a:off x="533400" y="1905405"/>
            <a:ext cx="3357720" cy="1218795"/>
          </a:xfrm>
          <a:prstGeom prst="rect">
            <a:avLst/>
          </a:prstGeom>
        </p:spPr>
        <p:txBody>
          <a:bodyPr wrap="square">
            <a:spAutoFit/>
          </a:bodyPr>
          <a:lstStyle/>
          <a:p>
            <a:pPr lvl="0" defTabSz="266700">
              <a:lnSpc>
                <a:spcPct val="90000"/>
              </a:lnSpc>
              <a:spcBef>
                <a:spcPct val="0"/>
              </a:spcBef>
              <a:spcAft>
                <a:spcPct val="35000"/>
              </a:spcAft>
            </a:pPr>
            <a:r>
              <a:rPr lang="en-US" sz="2400" b="1" dirty="0">
                <a:solidFill>
                  <a:srgbClr val="355121"/>
                </a:solidFill>
              </a:rPr>
              <a:t>What is Tenure?</a:t>
            </a:r>
          </a:p>
          <a:p>
            <a:pPr lvl="0" defTabSz="266700">
              <a:lnSpc>
                <a:spcPct val="90000"/>
              </a:lnSpc>
              <a:spcBef>
                <a:spcPct val="0"/>
              </a:spcBef>
              <a:spcAft>
                <a:spcPct val="35000"/>
              </a:spcAft>
            </a:pPr>
            <a:r>
              <a:rPr lang="en-US" sz="2400" dirty="0">
                <a:solidFill>
                  <a:srgbClr val="355121"/>
                </a:solidFill>
              </a:rPr>
              <a:t>How people </a:t>
            </a:r>
            <a:r>
              <a:rPr lang="en-US" sz="2400" b="1" dirty="0">
                <a:solidFill>
                  <a:srgbClr val="355121"/>
                </a:solidFill>
              </a:rPr>
              <a:t>gain access </a:t>
            </a:r>
            <a:r>
              <a:rPr lang="en-US" sz="2400" dirty="0">
                <a:solidFill>
                  <a:srgbClr val="355121"/>
                </a:solidFill>
              </a:rPr>
              <a:t>to </a:t>
            </a:r>
            <a:r>
              <a:rPr lang="en-US" sz="2400" b="1" dirty="0">
                <a:solidFill>
                  <a:srgbClr val="355121"/>
                </a:solidFill>
              </a:rPr>
              <a:t>natural resources</a:t>
            </a:r>
          </a:p>
        </p:txBody>
      </p:sp>
      <p:sp>
        <p:nvSpPr>
          <p:cNvPr id="41" name="Rectangle 40"/>
          <p:cNvSpPr/>
          <p:nvPr/>
        </p:nvSpPr>
        <p:spPr>
          <a:xfrm>
            <a:off x="5105400" y="4911060"/>
            <a:ext cx="3810000" cy="1551194"/>
          </a:xfrm>
          <a:prstGeom prst="rect">
            <a:avLst/>
          </a:prstGeom>
        </p:spPr>
        <p:txBody>
          <a:bodyPr wrap="square">
            <a:spAutoFit/>
          </a:bodyPr>
          <a:lstStyle/>
          <a:p>
            <a:pPr lvl="0" defTabSz="266700">
              <a:lnSpc>
                <a:spcPct val="90000"/>
              </a:lnSpc>
              <a:spcBef>
                <a:spcPct val="0"/>
              </a:spcBef>
              <a:spcAft>
                <a:spcPct val="35000"/>
              </a:spcAft>
            </a:pPr>
            <a:r>
              <a:rPr lang="en-US" sz="2400" b="1" dirty="0">
                <a:solidFill>
                  <a:srgbClr val="355121"/>
                </a:solidFill>
              </a:rPr>
              <a:t>Governance of Tenure?</a:t>
            </a:r>
          </a:p>
          <a:p>
            <a:pPr lvl="0" defTabSz="266700">
              <a:lnSpc>
                <a:spcPct val="90000"/>
              </a:lnSpc>
              <a:spcBef>
                <a:spcPct val="0"/>
              </a:spcBef>
              <a:spcAft>
                <a:spcPct val="35000"/>
              </a:spcAft>
            </a:pPr>
            <a:r>
              <a:rPr lang="en-US" sz="2400" dirty="0">
                <a:solidFill>
                  <a:srgbClr val="355121"/>
                </a:solidFill>
              </a:rPr>
              <a:t>How </a:t>
            </a:r>
            <a:r>
              <a:rPr lang="en-US" sz="2400" b="1" dirty="0">
                <a:solidFill>
                  <a:srgbClr val="355121"/>
                </a:solidFill>
              </a:rPr>
              <a:t>society manages </a:t>
            </a:r>
            <a:r>
              <a:rPr lang="en-US" sz="2400" dirty="0">
                <a:solidFill>
                  <a:srgbClr val="355121"/>
                </a:solidFill>
              </a:rPr>
              <a:t>access to and control over natural resources</a:t>
            </a:r>
          </a:p>
        </p:txBody>
      </p:sp>
      <p:cxnSp>
        <p:nvCxnSpPr>
          <p:cNvPr id="54" name="Straight Connector 53"/>
          <p:cNvCxnSpPr/>
          <p:nvPr/>
        </p:nvCxnSpPr>
        <p:spPr>
          <a:xfrm flipV="1">
            <a:off x="4885982" y="4839341"/>
            <a:ext cx="0" cy="1637659"/>
          </a:xfrm>
          <a:prstGeom prst="line">
            <a:avLst/>
          </a:prstGeom>
          <a:ln w="19050">
            <a:solidFill>
              <a:schemeClr val="accent4">
                <a:lumMod val="90000"/>
                <a:lumOff val="1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4203851" y="1624072"/>
            <a:ext cx="1" cy="1652528"/>
          </a:xfrm>
          <a:prstGeom prst="line">
            <a:avLst/>
          </a:prstGeom>
          <a:ln w="19050">
            <a:solidFill>
              <a:schemeClr val="accent4">
                <a:lumMod val="90000"/>
                <a:lumOff val="1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2945635" y="3334300"/>
            <a:ext cx="3225189" cy="1466300"/>
          </a:xfrm>
          <a:prstGeom prst="rect">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mj-lt"/>
              </a:rPr>
              <a:t>Tenure</a:t>
            </a:r>
          </a:p>
        </p:txBody>
      </p:sp>
      <p:cxnSp>
        <p:nvCxnSpPr>
          <p:cNvPr id="59" name="Straight Connector 58"/>
          <p:cNvCxnSpPr/>
          <p:nvPr/>
        </p:nvCxnSpPr>
        <p:spPr>
          <a:xfrm flipH="1">
            <a:off x="6180595" y="4800600"/>
            <a:ext cx="2295639" cy="0"/>
          </a:xfrm>
          <a:prstGeom prst="line">
            <a:avLst/>
          </a:prstGeom>
          <a:ln w="19050">
            <a:solidFill>
              <a:schemeClr val="accent4">
                <a:lumMod val="90000"/>
                <a:lumOff val="1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649996" y="3352800"/>
            <a:ext cx="2295639" cy="0"/>
          </a:xfrm>
          <a:prstGeom prst="line">
            <a:avLst/>
          </a:prstGeom>
          <a:ln w="19050">
            <a:solidFill>
              <a:schemeClr val="accent4">
                <a:lumMod val="90000"/>
                <a:lumOff val="1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8835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Defining Land Rights</a:t>
            </a:r>
          </a:p>
        </p:txBody>
      </p:sp>
      <p:sp>
        <p:nvSpPr>
          <p:cNvPr id="28" name="Freeform 27"/>
          <p:cNvSpPr/>
          <p:nvPr/>
        </p:nvSpPr>
        <p:spPr>
          <a:xfrm>
            <a:off x="1195479" y="2501417"/>
            <a:ext cx="1197686" cy="152577"/>
          </a:xfrm>
          <a:custGeom>
            <a:avLst/>
            <a:gdLst>
              <a:gd name="connsiteX0" fmla="*/ 0 w 1773327"/>
              <a:gd name="connsiteY0" fmla="*/ 0 h 112352"/>
              <a:gd name="connsiteX1" fmla="*/ 1773327 w 1773327"/>
              <a:gd name="connsiteY1" fmla="*/ 0 h 112352"/>
              <a:gd name="connsiteX2" fmla="*/ 1773327 w 1773327"/>
              <a:gd name="connsiteY2" fmla="*/ 112352 h 112352"/>
              <a:gd name="connsiteX3" fmla="*/ 0 w 1773327"/>
              <a:gd name="connsiteY3" fmla="*/ 112352 h 112352"/>
              <a:gd name="connsiteX4" fmla="*/ 0 w 1773327"/>
              <a:gd name="connsiteY4" fmla="*/ 0 h 1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27" h="112352">
                <a:moveTo>
                  <a:pt x="0" y="0"/>
                </a:moveTo>
                <a:lnTo>
                  <a:pt x="1773327" y="0"/>
                </a:lnTo>
                <a:lnTo>
                  <a:pt x="1773327" y="112352"/>
                </a:lnTo>
                <a:lnTo>
                  <a:pt x="0" y="112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7620" rIns="0" bIns="7620" numCol="1" spcCol="1270" anchor="ctr" anchorCtr="0">
            <a:noAutofit/>
          </a:bodyPr>
          <a:lstStyle/>
          <a:p>
            <a:pPr lvl="0" algn="l" defTabSz="266700">
              <a:lnSpc>
                <a:spcPct val="90000"/>
              </a:lnSpc>
              <a:spcBef>
                <a:spcPct val="0"/>
              </a:spcBef>
              <a:spcAft>
                <a:spcPct val="35000"/>
              </a:spcAft>
            </a:pPr>
            <a:endParaRPr lang="en-US" sz="600" kern="1200" dirty="0">
              <a:solidFill>
                <a:schemeClr val="tx2"/>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84" y="0"/>
            <a:ext cx="1299882" cy="1243365"/>
          </a:xfrm>
          <a:prstGeom prst="rect">
            <a:avLst/>
          </a:prstGeom>
        </p:spPr>
      </p:pic>
      <p:cxnSp>
        <p:nvCxnSpPr>
          <p:cNvPr id="54" name="Straight Connector 53"/>
          <p:cNvCxnSpPr/>
          <p:nvPr/>
        </p:nvCxnSpPr>
        <p:spPr>
          <a:xfrm flipV="1">
            <a:off x="4885982" y="4574992"/>
            <a:ext cx="0" cy="2031917"/>
          </a:xfrm>
          <a:prstGeom prst="line">
            <a:avLst/>
          </a:prstGeom>
          <a:ln w="19050">
            <a:solidFill>
              <a:schemeClr val="accent4">
                <a:lumMod val="90000"/>
                <a:lumOff val="1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4203851" y="1776472"/>
            <a:ext cx="1" cy="1652528"/>
          </a:xfrm>
          <a:prstGeom prst="line">
            <a:avLst/>
          </a:prstGeom>
          <a:ln w="19050">
            <a:solidFill>
              <a:schemeClr val="accent4">
                <a:lumMod val="90000"/>
                <a:lumOff val="1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2945635" y="3410500"/>
            <a:ext cx="3225189" cy="1466300"/>
          </a:xfrm>
          <a:prstGeom prst="rect">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mj-lt"/>
              </a:rPr>
              <a:t>Tenure</a:t>
            </a:r>
          </a:p>
        </p:txBody>
      </p:sp>
      <p:cxnSp>
        <p:nvCxnSpPr>
          <p:cNvPr id="59" name="Straight Connector 58"/>
          <p:cNvCxnSpPr/>
          <p:nvPr/>
        </p:nvCxnSpPr>
        <p:spPr>
          <a:xfrm flipH="1">
            <a:off x="6172201" y="3429000"/>
            <a:ext cx="2666999" cy="0"/>
          </a:xfrm>
          <a:prstGeom prst="line">
            <a:avLst/>
          </a:prstGeom>
          <a:ln w="19050">
            <a:solidFill>
              <a:schemeClr val="accent4">
                <a:lumMod val="90000"/>
                <a:lumOff val="1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318340" y="4876800"/>
            <a:ext cx="2577261" cy="0"/>
          </a:xfrm>
          <a:prstGeom prst="line">
            <a:avLst/>
          </a:prstGeom>
          <a:ln w="19050">
            <a:solidFill>
              <a:schemeClr val="accent4">
                <a:lumMod val="90000"/>
                <a:lumOff val="1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437085" y="1354293"/>
            <a:ext cx="4706915" cy="2015936"/>
          </a:xfrm>
          <a:prstGeom prst="rect">
            <a:avLst/>
          </a:prstGeom>
        </p:spPr>
        <p:txBody>
          <a:bodyPr wrap="square">
            <a:spAutoFit/>
          </a:bodyPr>
          <a:lstStyle/>
          <a:p>
            <a:pPr lvl="0" defTabSz="266700">
              <a:lnSpc>
                <a:spcPct val="90000"/>
              </a:lnSpc>
              <a:spcBef>
                <a:spcPct val="0"/>
              </a:spcBef>
              <a:spcAft>
                <a:spcPct val="35000"/>
              </a:spcAft>
            </a:pPr>
            <a:r>
              <a:rPr lang="en-US" sz="2400" b="1" dirty="0">
                <a:solidFill>
                  <a:schemeClr val="accent3">
                    <a:lumMod val="50000"/>
                  </a:schemeClr>
                </a:solidFill>
                <a:cs typeface="Gotham"/>
              </a:rPr>
              <a:t>Spectrum of Tenure Rights? </a:t>
            </a:r>
          </a:p>
          <a:p>
            <a:pPr marL="342900" indent="-342900" defTabSz="266700">
              <a:spcBef>
                <a:spcPct val="0"/>
              </a:spcBef>
              <a:spcAft>
                <a:spcPts val="600"/>
              </a:spcAft>
              <a:buFont typeface="Arial" panose="020B0604020202020204" pitchFamily="34" charset="0"/>
              <a:buChar char="•"/>
            </a:pPr>
            <a:r>
              <a:rPr lang="en-US" sz="2000" dirty="0">
                <a:solidFill>
                  <a:schemeClr val="accent3">
                    <a:lumMod val="50000"/>
                  </a:schemeClr>
                </a:solidFill>
              </a:rPr>
              <a:t>Ownership and Use Rights</a:t>
            </a:r>
          </a:p>
          <a:p>
            <a:pPr marL="342900" lvl="0" indent="-342900" defTabSz="266700">
              <a:spcBef>
                <a:spcPct val="0"/>
              </a:spcBef>
              <a:spcAft>
                <a:spcPts val="600"/>
              </a:spcAft>
              <a:buFont typeface="Arial" panose="020B0604020202020204" pitchFamily="34" charset="0"/>
              <a:buChar char="•"/>
            </a:pPr>
            <a:r>
              <a:rPr lang="en-US" sz="2000" dirty="0">
                <a:solidFill>
                  <a:schemeClr val="accent3">
                    <a:lumMod val="50000"/>
                  </a:schemeClr>
                </a:solidFill>
              </a:rPr>
              <a:t>Community and Individual</a:t>
            </a:r>
            <a:endParaRPr lang="en-US" sz="2000" dirty="0">
              <a:solidFill>
                <a:srgbClr val="FF0000"/>
              </a:solidFill>
            </a:endParaRPr>
          </a:p>
          <a:p>
            <a:pPr marL="342900" lvl="0" indent="-342900" defTabSz="266700">
              <a:spcBef>
                <a:spcPct val="0"/>
              </a:spcBef>
              <a:spcAft>
                <a:spcPts val="600"/>
              </a:spcAft>
              <a:buFont typeface="Arial" panose="020B0604020202020204" pitchFamily="34" charset="0"/>
              <a:buChar char="•"/>
            </a:pPr>
            <a:r>
              <a:rPr lang="en-US" sz="2000" dirty="0">
                <a:solidFill>
                  <a:schemeClr val="accent3">
                    <a:lumMod val="50000"/>
                  </a:schemeClr>
                </a:solidFill>
              </a:rPr>
              <a:t>Formal and Informal</a:t>
            </a:r>
          </a:p>
          <a:p>
            <a:pPr marL="342900" lvl="0" indent="-342900" defTabSz="266700">
              <a:spcBef>
                <a:spcPct val="0"/>
              </a:spcBef>
              <a:spcAft>
                <a:spcPts val="600"/>
              </a:spcAft>
              <a:buFont typeface="Arial" panose="020B0604020202020204" pitchFamily="34" charset="0"/>
              <a:buChar char="•"/>
            </a:pPr>
            <a:r>
              <a:rPr lang="en-US" sz="2000" dirty="0">
                <a:solidFill>
                  <a:schemeClr val="accent3">
                    <a:lumMod val="50000"/>
                  </a:schemeClr>
                </a:solidFill>
              </a:rPr>
              <a:t>Documented or undocumented</a:t>
            </a:r>
          </a:p>
        </p:txBody>
      </p:sp>
      <p:sp>
        <p:nvSpPr>
          <p:cNvPr id="16" name="Rectangle 15"/>
          <p:cNvSpPr/>
          <p:nvPr/>
        </p:nvSpPr>
        <p:spPr>
          <a:xfrm>
            <a:off x="72385" y="5043607"/>
            <a:ext cx="4813598" cy="1661993"/>
          </a:xfrm>
          <a:prstGeom prst="rect">
            <a:avLst/>
          </a:prstGeom>
        </p:spPr>
        <p:txBody>
          <a:bodyPr wrap="square">
            <a:spAutoFit/>
          </a:bodyPr>
          <a:lstStyle/>
          <a:p>
            <a:pPr lvl="0" defTabSz="266700">
              <a:lnSpc>
                <a:spcPct val="90000"/>
              </a:lnSpc>
              <a:spcBef>
                <a:spcPct val="0"/>
              </a:spcBef>
              <a:spcAft>
                <a:spcPct val="35000"/>
              </a:spcAft>
            </a:pPr>
            <a:r>
              <a:rPr lang="en-US" sz="2400" b="1" dirty="0">
                <a:solidFill>
                  <a:schemeClr val="accent3">
                    <a:lumMod val="50000"/>
                  </a:schemeClr>
                </a:solidFill>
                <a:cs typeface="Gotham"/>
              </a:rPr>
              <a:t>What is Tenure Security?</a:t>
            </a:r>
          </a:p>
          <a:p>
            <a:pPr lvl="0" defTabSz="266700">
              <a:lnSpc>
                <a:spcPct val="90000"/>
              </a:lnSpc>
              <a:spcBef>
                <a:spcPct val="0"/>
              </a:spcBef>
              <a:spcAft>
                <a:spcPct val="35000"/>
              </a:spcAft>
            </a:pPr>
            <a:r>
              <a:rPr lang="en-US" sz="2000" b="1" dirty="0">
                <a:solidFill>
                  <a:schemeClr val="accent3">
                    <a:lumMod val="50000"/>
                  </a:schemeClr>
                </a:solidFill>
                <a:cs typeface="Gotham"/>
              </a:rPr>
              <a:t>Degree of confidence </a:t>
            </a:r>
            <a:r>
              <a:rPr lang="en-US" sz="2000" dirty="0">
                <a:solidFill>
                  <a:schemeClr val="accent3">
                    <a:lumMod val="50000"/>
                  </a:schemeClr>
                </a:solidFill>
                <a:cs typeface="Gotham"/>
              </a:rPr>
              <a:t>users will not be </a:t>
            </a:r>
            <a:r>
              <a:rPr lang="en-US" sz="2000" b="1" dirty="0">
                <a:solidFill>
                  <a:schemeClr val="accent3">
                    <a:lumMod val="50000"/>
                  </a:schemeClr>
                </a:solidFill>
                <a:cs typeface="Gotham"/>
              </a:rPr>
              <a:t>arbitrarily deprived of the rights </a:t>
            </a:r>
            <a:r>
              <a:rPr lang="en-US" sz="2000" dirty="0">
                <a:solidFill>
                  <a:schemeClr val="accent3">
                    <a:lumMod val="50000"/>
                  </a:schemeClr>
                </a:solidFill>
                <a:cs typeface="Gotham"/>
              </a:rPr>
              <a:t>they hold over natural resource and associated  benefits</a:t>
            </a:r>
            <a:endParaRPr lang="en-US" sz="2000" dirty="0">
              <a:solidFill>
                <a:schemeClr val="accent3">
                  <a:lumMod val="50000"/>
                </a:schemeClr>
              </a:solidFill>
            </a:endParaRPr>
          </a:p>
        </p:txBody>
      </p:sp>
    </p:spTree>
    <p:extLst>
      <p:ext uri="{BB962C8B-B14F-4D97-AF65-F5344CB8AC3E}">
        <p14:creationId xmlns:p14="http://schemas.microsoft.com/office/powerpoint/2010/main" val="2705443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Land Issues in Investments</a:t>
            </a:r>
          </a:p>
        </p:txBody>
      </p:sp>
      <p:sp>
        <p:nvSpPr>
          <p:cNvPr id="28" name="Freeform 27"/>
          <p:cNvSpPr/>
          <p:nvPr/>
        </p:nvSpPr>
        <p:spPr>
          <a:xfrm>
            <a:off x="1195479" y="2501417"/>
            <a:ext cx="1197686" cy="152577"/>
          </a:xfrm>
          <a:custGeom>
            <a:avLst/>
            <a:gdLst>
              <a:gd name="connsiteX0" fmla="*/ 0 w 1773327"/>
              <a:gd name="connsiteY0" fmla="*/ 0 h 112352"/>
              <a:gd name="connsiteX1" fmla="*/ 1773327 w 1773327"/>
              <a:gd name="connsiteY1" fmla="*/ 0 h 112352"/>
              <a:gd name="connsiteX2" fmla="*/ 1773327 w 1773327"/>
              <a:gd name="connsiteY2" fmla="*/ 112352 h 112352"/>
              <a:gd name="connsiteX3" fmla="*/ 0 w 1773327"/>
              <a:gd name="connsiteY3" fmla="*/ 112352 h 112352"/>
              <a:gd name="connsiteX4" fmla="*/ 0 w 1773327"/>
              <a:gd name="connsiteY4" fmla="*/ 0 h 1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27" h="112352">
                <a:moveTo>
                  <a:pt x="0" y="0"/>
                </a:moveTo>
                <a:lnTo>
                  <a:pt x="1773327" y="0"/>
                </a:lnTo>
                <a:lnTo>
                  <a:pt x="1773327" y="112352"/>
                </a:lnTo>
                <a:lnTo>
                  <a:pt x="0" y="112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7620" rIns="0" bIns="7620" numCol="1" spcCol="1270" anchor="ctr" anchorCtr="0">
            <a:noAutofit/>
          </a:bodyPr>
          <a:lstStyle/>
          <a:p>
            <a:pPr lvl="0" algn="l" defTabSz="266700">
              <a:lnSpc>
                <a:spcPct val="90000"/>
              </a:lnSpc>
              <a:spcBef>
                <a:spcPct val="0"/>
              </a:spcBef>
              <a:spcAft>
                <a:spcPct val="35000"/>
              </a:spcAft>
            </a:pPr>
            <a:endParaRPr lang="en-US" sz="600" kern="1200" dirty="0">
              <a:solidFill>
                <a:schemeClr val="tx2"/>
              </a:solidFill>
            </a:endParaRPr>
          </a:p>
        </p:txBody>
      </p:sp>
      <p:pic>
        <p:nvPicPr>
          <p:cNvPr id="14" name="Picture 13"/>
          <p:cNvPicPr>
            <a:picLocks noChangeAspect="1"/>
          </p:cNvPicPr>
          <p:nvPr/>
        </p:nvPicPr>
        <p:blipFill>
          <a:blip r:embed="rId3">
            <a:extLst>
              <a:ext uri="{BEBA8EAE-BF5A-486C-A8C5-ECC9F3942E4B}">
                <a14:imgProps xmlns:a14="http://schemas.microsoft.com/office/drawing/2010/main">
                  <a14:imgLayer r:embed="rId4">
                    <a14:imgEffect>
                      <a14:saturation sat="90000"/>
                    </a14:imgEffect>
                  </a14:imgLayer>
                </a14:imgProps>
              </a:ext>
              <a:ext uri="{28A0092B-C50C-407E-A947-70E740481C1C}">
                <a14:useLocalDpi xmlns:a14="http://schemas.microsoft.com/office/drawing/2010/main" val="0"/>
              </a:ext>
            </a:extLst>
          </a:blip>
          <a:stretch>
            <a:fillRect/>
          </a:stretch>
        </p:blipFill>
        <p:spPr>
          <a:xfrm>
            <a:off x="152400" y="54090"/>
            <a:ext cx="1218070" cy="1165110"/>
          </a:xfrm>
          <a:prstGeom prst="rect">
            <a:avLst/>
          </a:prstGeom>
        </p:spPr>
      </p:pic>
      <p:sp>
        <p:nvSpPr>
          <p:cNvPr id="6" name="Content Placeholder 5"/>
          <p:cNvSpPr>
            <a:spLocks noGrp="1"/>
          </p:cNvSpPr>
          <p:nvPr/>
        </p:nvSpPr>
        <p:spPr>
          <a:xfrm>
            <a:off x="381000" y="2171699"/>
            <a:ext cx="5695950" cy="445769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buFont typeface="Wingdings" panose="05000000000000000000" pitchFamily="2" charset="2"/>
              <a:buChar char="§"/>
            </a:pPr>
            <a:r>
              <a:rPr lang="en-US" altLang="en-US" sz="2400" dirty="0">
                <a:cs typeface="Arial" charset="0"/>
              </a:rPr>
              <a:t>Anytime people are displaced?</a:t>
            </a:r>
          </a:p>
          <a:p>
            <a:pPr>
              <a:spcBef>
                <a:spcPts val="0"/>
              </a:spcBef>
              <a:buFont typeface="Wingdings" panose="05000000000000000000" pitchFamily="2" charset="2"/>
              <a:buChar char="§"/>
            </a:pPr>
            <a:r>
              <a:rPr lang="en-US" altLang="en-US" sz="2400" dirty="0">
                <a:cs typeface="Arial" charset="0"/>
              </a:rPr>
              <a:t>A lawful state taking?</a:t>
            </a:r>
          </a:p>
          <a:p>
            <a:pPr>
              <a:spcBef>
                <a:spcPts val="0"/>
              </a:spcBef>
              <a:buFont typeface="Wingdings" panose="05000000000000000000" pitchFamily="2" charset="2"/>
              <a:buChar char="§"/>
            </a:pPr>
            <a:r>
              <a:rPr lang="en-US" altLang="en-US" sz="2400" dirty="0">
                <a:cs typeface="Arial" charset="0"/>
              </a:rPr>
              <a:t>An unequal bargain to purchase or lease?</a:t>
            </a:r>
          </a:p>
          <a:p>
            <a:pPr>
              <a:spcBef>
                <a:spcPts val="0"/>
              </a:spcBef>
              <a:buFont typeface="Wingdings" panose="05000000000000000000" pitchFamily="2" charset="2"/>
              <a:buChar char="§"/>
            </a:pPr>
            <a:r>
              <a:rPr lang="en-US" altLang="en-US" sz="2400" dirty="0">
                <a:cs typeface="Arial" charset="0"/>
              </a:rPr>
              <a:t>When land is turned to cash farming?</a:t>
            </a:r>
          </a:p>
          <a:p>
            <a:pPr>
              <a:spcBef>
                <a:spcPts val="0"/>
              </a:spcBef>
              <a:buFont typeface="Wingdings" panose="05000000000000000000" pitchFamily="2" charset="2"/>
              <a:buChar char="§"/>
            </a:pPr>
            <a:r>
              <a:rPr lang="en-US" altLang="en-US" sz="2400" dirty="0">
                <a:cs typeface="Arial" charset="0"/>
              </a:rPr>
              <a:t>When women (but not men) lose access?</a:t>
            </a:r>
          </a:p>
          <a:p>
            <a:pPr>
              <a:spcBef>
                <a:spcPts val="0"/>
              </a:spcBef>
              <a:buFont typeface="Wingdings" panose="05000000000000000000" pitchFamily="2" charset="2"/>
              <a:buChar char="§"/>
            </a:pPr>
            <a:r>
              <a:rPr lang="en-US" altLang="en-US" sz="2400" dirty="0">
                <a:cs typeface="Arial" charset="0"/>
              </a:rPr>
              <a:t>When land is encroached upon?</a:t>
            </a:r>
          </a:p>
          <a:p>
            <a:pPr>
              <a:spcBef>
                <a:spcPts val="0"/>
              </a:spcBef>
              <a:buFont typeface="Wingdings" panose="05000000000000000000" pitchFamily="2" charset="2"/>
              <a:buChar char="§"/>
            </a:pPr>
            <a:r>
              <a:rPr lang="en-US" altLang="en-US" sz="2400" dirty="0">
                <a:cs typeface="Arial" charset="0"/>
              </a:rPr>
              <a:t>When land is individualized?</a:t>
            </a:r>
          </a:p>
          <a:p>
            <a:pPr>
              <a:spcBef>
                <a:spcPts val="0"/>
              </a:spcBef>
              <a:buFont typeface="Wingdings" panose="05000000000000000000" pitchFamily="2" charset="2"/>
              <a:buChar char="§"/>
            </a:pPr>
            <a:r>
              <a:rPr lang="en-US" altLang="en-US" sz="2400" dirty="0">
                <a:cs typeface="Arial" charset="0"/>
              </a:rPr>
              <a:t>When a tenant is evicted?</a:t>
            </a:r>
          </a:p>
          <a:p>
            <a:pPr>
              <a:spcBef>
                <a:spcPts val="0"/>
              </a:spcBef>
              <a:buFont typeface="Wingdings" panose="05000000000000000000" pitchFamily="2" charset="2"/>
              <a:buChar char="§"/>
            </a:pPr>
            <a:r>
              <a:rPr lang="en-US" altLang="en-US" sz="2400" dirty="0">
                <a:cs typeface="Arial" charset="0"/>
              </a:rPr>
              <a:t>When water is unavailable?</a:t>
            </a:r>
            <a:endParaRPr lang="en-US" sz="2400" dirty="0"/>
          </a:p>
        </p:txBody>
      </p:sp>
      <p:sp>
        <p:nvSpPr>
          <p:cNvPr id="7" name="Title 4"/>
          <p:cNvSpPr>
            <a:spLocks noGrp="1"/>
          </p:cNvSpPr>
          <p:nvPr/>
        </p:nvSpPr>
        <p:spPr>
          <a:xfrm>
            <a:off x="118241" y="1600200"/>
            <a:ext cx="3539359" cy="571500"/>
          </a:xfrm>
          <a:prstGeom prst="rect">
            <a:avLst/>
          </a:prstGeom>
        </p:spPr>
        <p:txBody>
          <a:bodyPr/>
          <a:lstStyle>
            <a:lvl1pPr marL="120650" indent="0" algn="l" defTabSz="457200" rtl="0" eaLnBrk="1" latinLnBrk="0" hangingPunct="1">
              <a:spcBef>
                <a:spcPct val="0"/>
              </a:spcBef>
              <a:buNone/>
              <a:defRPr sz="2800" kern="1200">
                <a:solidFill>
                  <a:schemeClr val="tx1"/>
                </a:solidFill>
                <a:latin typeface="+mj-lt"/>
                <a:ea typeface="+mj-ea"/>
                <a:cs typeface="+mj-cs"/>
              </a:defRPr>
            </a:lvl1pPr>
          </a:lstStyle>
          <a:p>
            <a:r>
              <a:rPr lang="en-US" sz="2400" b="1" dirty="0"/>
              <a:t>What is a land grab?</a:t>
            </a:r>
          </a:p>
        </p:txBody>
      </p:sp>
      <p:pic>
        <p:nvPicPr>
          <p:cNvPr id="10" name="Picture 9" descr="Niger_externalPressures-01.png"/>
          <p:cNvPicPr>
            <a:picLocks noChangeAspect="1"/>
          </p:cNvPicPr>
          <p:nvPr/>
        </p:nvPicPr>
        <p:blipFill rotWithShape="1">
          <a:blip r:embed="rId5" cstate="print">
            <a:grayscl/>
            <a:extLst>
              <a:ext uri="{28A0092B-C50C-407E-A947-70E740481C1C}">
                <a14:useLocalDpi xmlns:a14="http://schemas.microsoft.com/office/drawing/2010/main" val="0"/>
              </a:ext>
            </a:extLst>
          </a:blip>
          <a:srcRect r="52500"/>
          <a:stretch/>
        </p:blipFill>
        <p:spPr>
          <a:xfrm>
            <a:off x="4572000" y="3429000"/>
            <a:ext cx="4428643" cy="2495798"/>
          </a:xfrm>
          <a:prstGeom prst="rect">
            <a:avLst/>
          </a:prstGeom>
        </p:spPr>
      </p:pic>
    </p:spTree>
    <p:extLst>
      <p:ext uri="{BB962C8B-B14F-4D97-AF65-F5344CB8AC3E}">
        <p14:creationId xmlns:p14="http://schemas.microsoft.com/office/powerpoint/2010/main" val="1248173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Land Issues in Investments</a:t>
            </a:r>
          </a:p>
        </p:txBody>
      </p:sp>
      <p:sp>
        <p:nvSpPr>
          <p:cNvPr id="28" name="Freeform 27"/>
          <p:cNvSpPr/>
          <p:nvPr/>
        </p:nvSpPr>
        <p:spPr>
          <a:xfrm>
            <a:off x="1195479" y="2501417"/>
            <a:ext cx="1197686" cy="152577"/>
          </a:xfrm>
          <a:custGeom>
            <a:avLst/>
            <a:gdLst>
              <a:gd name="connsiteX0" fmla="*/ 0 w 1773327"/>
              <a:gd name="connsiteY0" fmla="*/ 0 h 112352"/>
              <a:gd name="connsiteX1" fmla="*/ 1773327 w 1773327"/>
              <a:gd name="connsiteY1" fmla="*/ 0 h 112352"/>
              <a:gd name="connsiteX2" fmla="*/ 1773327 w 1773327"/>
              <a:gd name="connsiteY2" fmla="*/ 112352 h 112352"/>
              <a:gd name="connsiteX3" fmla="*/ 0 w 1773327"/>
              <a:gd name="connsiteY3" fmla="*/ 112352 h 112352"/>
              <a:gd name="connsiteX4" fmla="*/ 0 w 1773327"/>
              <a:gd name="connsiteY4" fmla="*/ 0 h 1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27" h="112352">
                <a:moveTo>
                  <a:pt x="0" y="0"/>
                </a:moveTo>
                <a:lnTo>
                  <a:pt x="1773327" y="0"/>
                </a:lnTo>
                <a:lnTo>
                  <a:pt x="1773327" y="112352"/>
                </a:lnTo>
                <a:lnTo>
                  <a:pt x="0" y="112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7620" rIns="0" bIns="7620" numCol="1" spcCol="1270" anchor="ctr" anchorCtr="0">
            <a:noAutofit/>
          </a:bodyPr>
          <a:lstStyle/>
          <a:p>
            <a:pPr lvl="0" algn="l" defTabSz="266700">
              <a:lnSpc>
                <a:spcPct val="90000"/>
              </a:lnSpc>
              <a:spcBef>
                <a:spcPct val="0"/>
              </a:spcBef>
              <a:spcAft>
                <a:spcPct val="35000"/>
              </a:spcAft>
            </a:pPr>
            <a:endParaRPr lang="en-US" sz="600" kern="1200" dirty="0">
              <a:solidFill>
                <a:schemeClr val="tx2"/>
              </a:solidFill>
            </a:endParaRPr>
          </a:p>
        </p:txBody>
      </p:sp>
      <p:pic>
        <p:nvPicPr>
          <p:cNvPr id="14" name="Picture 13"/>
          <p:cNvPicPr>
            <a:picLocks noChangeAspect="1"/>
          </p:cNvPicPr>
          <p:nvPr/>
        </p:nvPicPr>
        <p:blipFill>
          <a:blip r:embed="rId3">
            <a:extLst>
              <a:ext uri="{BEBA8EAE-BF5A-486C-A8C5-ECC9F3942E4B}">
                <a14:imgProps xmlns:a14="http://schemas.microsoft.com/office/drawing/2010/main">
                  <a14:imgLayer r:embed="rId4">
                    <a14:imgEffect>
                      <a14:saturation sat="90000"/>
                    </a14:imgEffect>
                  </a14:imgLayer>
                </a14:imgProps>
              </a:ext>
              <a:ext uri="{28A0092B-C50C-407E-A947-70E740481C1C}">
                <a14:useLocalDpi xmlns:a14="http://schemas.microsoft.com/office/drawing/2010/main" val="0"/>
              </a:ext>
            </a:extLst>
          </a:blip>
          <a:stretch>
            <a:fillRect/>
          </a:stretch>
        </p:blipFill>
        <p:spPr>
          <a:xfrm>
            <a:off x="152400" y="54090"/>
            <a:ext cx="1218070" cy="1165110"/>
          </a:xfrm>
          <a:prstGeom prst="rect">
            <a:avLst/>
          </a:prstGeom>
        </p:spPr>
      </p:pic>
      <p:sp>
        <p:nvSpPr>
          <p:cNvPr id="8" name="Title 4"/>
          <p:cNvSpPr>
            <a:spLocks noGrp="1"/>
          </p:cNvSpPr>
          <p:nvPr/>
        </p:nvSpPr>
        <p:spPr>
          <a:xfrm>
            <a:off x="72385" y="1805495"/>
            <a:ext cx="7236610" cy="901217"/>
          </a:xfrm>
          <a:prstGeom prst="rect">
            <a:avLst/>
          </a:prstGeom>
        </p:spPr>
        <p:txBody>
          <a:bodyPr/>
          <a:lstStyle>
            <a:lvl1pPr marL="120650" indent="0" algn="l" defTabSz="457200" rtl="0" eaLnBrk="1" latinLnBrk="0" hangingPunct="1">
              <a:spcBef>
                <a:spcPct val="0"/>
              </a:spcBef>
              <a:buNone/>
              <a:defRPr sz="2800" kern="1200">
                <a:solidFill>
                  <a:schemeClr val="tx1"/>
                </a:solidFill>
                <a:latin typeface="+mj-lt"/>
                <a:ea typeface="+mj-ea"/>
                <a:cs typeface="+mj-cs"/>
              </a:defRPr>
            </a:lvl1pPr>
          </a:lstStyle>
          <a:p>
            <a:r>
              <a:rPr lang="en-US" sz="3200" b="1" dirty="0"/>
              <a:t>When is a land investment responsible? </a:t>
            </a:r>
          </a:p>
        </p:txBody>
      </p:sp>
      <p:sp>
        <p:nvSpPr>
          <p:cNvPr id="9" name="Content Placeholder 5"/>
          <p:cNvSpPr>
            <a:spLocks noGrp="1"/>
          </p:cNvSpPr>
          <p:nvPr/>
        </p:nvSpPr>
        <p:spPr>
          <a:xfrm>
            <a:off x="531492" y="2476501"/>
            <a:ext cx="4114800" cy="445769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endParaRPr lang="en-US" sz="2400" dirty="0"/>
          </a:p>
        </p:txBody>
      </p:sp>
      <p:sp>
        <p:nvSpPr>
          <p:cNvPr id="10" name="TextBox 9"/>
          <p:cNvSpPr txBox="1"/>
          <p:nvPr/>
        </p:nvSpPr>
        <p:spPr>
          <a:xfrm>
            <a:off x="63344" y="2603210"/>
            <a:ext cx="8991600" cy="3501343"/>
          </a:xfrm>
          <a:prstGeom prst="rect">
            <a:avLst/>
          </a:prstGeom>
          <a:noFill/>
        </p:spPr>
        <p:txBody>
          <a:bodyPr wrap="square" rtlCol="0">
            <a:spAutoFit/>
          </a:bodyPr>
          <a:lstStyle/>
          <a:p>
            <a:pPr algn="ctr">
              <a:lnSpc>
                <a:spcPct val="114000"/>
              </a:lnSpc>
            </a:pPr>
            <a:r>
              <a:rPr lang="en-US" sz="2800" dirty="0">
                <a:latin typeface="+mj-lt"/>
              </a:rPr>
              <a:t>When land is: </a:t>
            </a:r>
            <a:r>
              <a:rPr lang="en-US" sz="2800" b="1" dirty="0">
                <a:latin typeface="+mj-lt"/>
              </a:rPr>
              <a:t>leased, purchased, or otherwise obtained </a:t>
            </a:r>
          </a:p>
          <a:p>
            <a:pPr algn="ctr">
              <a:lnSpc>
                <a:spcPct val="114000"/>
              </a:lnSpc>
            </a:pPr>
            <a:r>
              <a:rPr lang="en-US" sz="2800" dirty="0">
                <a:latin typeface="+mj-lt"/>
              </a:rPr>
              <a:t>so that legitimate land rights and interests of all </a:t>
            </a:r>
          </a:p>
          <a:p>
            <a:pPr algn="ctr">
              <a:lnSpc>
                <a:spcPct val="114000"/>
              </a:lnSpc>
            </a:pPr>
            <a:r>
              <a:rPr lang="en-US" sz="2800" dirty="0">
                <a:latin typeface="+mj-lt"/>
              </a:rPr>
              <a:t>women and men </a:t>
            </a:r>
          </a:p>
          <a:p>
            <a:pPr algn="ctr">
              <a:lnSpc>
                <a:spcPct val="114000"/>
              </a:lnSpc>
            </a:pPr>
            <a:r>
              <a:rPr lang="en-US" sz="2800" dirty="0">
                <a:latin typeface="+mj-lt"/>
              </a:rPr>
              <a:t>who </a:t>
            </a:r>
            <a:r>
              <a:rPr lang="en-US" sz="2800" b="1" dirty="0">
                <a:latin typeface="+mj-lt"/>
              </a:rPr>
              <a:t>own, occupy, cultivate, or otherwise use</a:t>
            </a:r>
            <a:r>
              <a:rPr lang="en-US" sz="2800" dirty="0">
                <a:latin typeface="+mj-lt"/>
              </a:rPr>
              <a:t> the land </a:t>
            </a:r>
          </a:p>
          <a:p>
            <a:pPr algn="ctr">
              <a:lnSpc>
                <a:spcPct val="114000"/>
              </a:lnSpc>
            </a:pPr>
            <a:r>
              <a:rPr lang="en-US" sz="2800" dirty="0">
                <a:latin typeface="+mj-lt"/>
              </a:rPr>
              <a:t>are accurately </a:t>
            </a:r>
            <a:r>
              <a:rPr lang="en-US" sz="2800" b="1" dirty="0">
                <a:latin typeface="+mj-lt"/>
              </a:rPr>
              <a:t>identified, respected, and compensated for </a:t>
            </a:r>
            <a:r>
              <a:rPr lang="en-US" sz="2800" dirty="0">
                <a:latin typeface="+mj-lt"/>
              </a:rPr>
              <a:t>over the </a:t>
            </a:r>
            <a:r>
              <a:rPr lang="en-US" sz="2800" b="1" dirty="0">
                <a:latin typeface="+mj-lt"/>
              </a:rPr>
              <a:t>life of the investment</a:t>
            </a:r>
            <a:r>
              <a:rPr lang="en-US" sz="2800" dirty="0">
                <a:latin typeface="+mj-lt"/>
              </a:rPr>
              <a:t>.</a:t>
            </a:r>
          </a:p>
          <a:p>
            <a:pPr algn="ctr"/>
            <a:endParaRPr lang="en-US" sz="3000" dirty="0">
              <a:latin typeface="+mj-lt"/>
            </a:endParaRPr>
          </a:p>
        </p:txBody>
      </p:sp>
    </p:spTree>
    <p:extLst>
      <p:ext uri="{BB962C8B-B14F-4D97-AF65-F5344CB8AC3E}">
        <p14:creationId xmlns:p14="http://schemas.microsoft.com/office/powerpoint/2010/main" val="34522489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Land Issues in Investments</a:t>
            </a:r>
          </a:p>
        </p:txBody>
      </p:sp>
      <p:sp>
        <p:nvSpPr>
          <p:cNvPr id="28" name="Freeform 27"/>
          <p:cNvSpPr/>
          <p:nvPr/>
        </p:nvSpPr>
        <p:spPr>
          <a:xfrm>
            <a:off x="1195479" y="2501417"/>
            <a:ext cx="1197686" cy="152577"/>
          </a:xfrm>
          <a:custGeom>
            <a:avLst/>
            <a:gdLst>
              <a:gd name="connsiteX0" fmla="*/ 0 w 1773327"/>
              <a:gd name="connsiteY0" fmla="*/ 0 h 112352"/>
              <a:gd name="connsiteX1" fmla="*/ 1773327 w 1773327"/>
              <a:gd name="connsiteY1" fmla="*/ 0 h 112352"/>
              <a:gd name="connsiteX2" fmla="*/ 1773327 w 1773327"/>
              <a:gd name="connsiteY2" fmla="*/ 112352 h 112352"/>
              <a:gd name="connsiteX3" fmla="*/ 0 w 1773327"/>
              <a:gd name="connsiteY3" fmla="*/ 112352 h 112352"/>
              <a:gd name="connsiteX4" fmla="*/ 0 w 1773327"/>
              <a:gd name="connsiteY4" fmla="*/ 0 h 1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27" h="112352">
                <a:moveTo>
                  <a:pt x="0" y="0"/>
                </a:moveTo>
                <a:lnTo>
                  <a:pt x="1773327" y="0"/>
                </a:lnTo>
                <a:lnTo>
                  <a:pt x="1773327" y="112352"/>
                </a:lnTo>
                <a:lnTo>
                  <a:pt x="0" y="112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7620" rIns="0" bIns="7620" numCol="1" spcCol="1270" anchor="ctr" anchorCtr="0">
            <a:noAutofit/>
          </a:bodyPr>
          <a:lstStyle/>
          <a:p>
            <a:pPr lvl="0" algn="l" defTabSz="266700">
              <a:lnSpc>
                <a:spcPct val="90000"/>
              </a:lnSpc>
              <a:spcBef>
                <a:spcPct val="0"/>
              </a:spcBef>
              <a:spcAft>
                <a:spcPct val="35000"/>
              </a:spcAft>
            </a:pPr>
            <a:endParaRPr lang="en-US" sz="600" kern="1200" dirty="0">
              <a:solidFill>
                <a:schemeClr val="tx2"/>
              </a:solidFill>
            </a:endParaRPr>
          </a:p>
        </p:txBody>
      </p:sp>
      <p:pic>
        <p:nvPicPr>
          <p:cNvPr id="14" name="Picture 13"/>
          <p:cNvPicPr>
            <a:picLocks noChangeAspect="1"/>
          </p:cNvPicPr>
          <p:nvPr/>
        </p:nvPicPr>
        <p:blipFill>
          <a:blip r:embed="rId3">
            <a:extLst>
              <a:ext uri="{BEBA8EAE-BF5A-486C-A8C5-ECC9F3942E4B}">
                <a14:imgProps xmlns:a14="http://schemas.microsoft.com/office/drawing/2010/main">
                  <a14:imgLayer r:embed="rId4">
                    <a14:imgEffect>
                      <a14:saturation sat="90000"/>
                    </a14:imgEffect>
                  </a14:imgLayer>
                </a14:imgProps>
              </a:ext>
              <a:ext uri="{28A0092B-C50C-407E-A947-70E740481C1C}">
                <a14:useLocalDpi xmlns:a14="http://schemas.microsoft.com/office/drawing/2010/main" val="0"/>
              </a:ext>
            </a:extLst>
          </a:blip>
          <a:stretch>
            <a:fillRect/>
          </a:stretch>
        </p:blipFill>
        <p:spPr>
          <a:xfrm>
            <a:off x="152400" y="54090"/>
            <a:ext cx="1218070" cy="1165110"/>
          </a:xfrm>
          <a:prstGeom prst="rect">
            <a:avLst/>
          </a:prstGeom>
        </p:spPr>
      </p:pic>
      <p:grpSp>
        <p:nvGrpSpPr>
          <p:cNvPr id="3" name="Group 2"/>
          <p:cNvGrpSpPr/>
          <p:nvPr/>
        </p:nvGrpSpPr>
        <p:grpSpPr>
          <a:xfrm rot="5400000">
            <a:off x="4105538" y="4137881"/>
            <a:ext cx="439531" cy="421007"/>
            <a:chOff x="4038600" y="3819080"/>
            <a:chExt cx="987669" cy="570077"/>
          </a:xfrm>
        </p:grpSpPr>
        <p:cxnSp>
          <p:nvCxnSpPr>
            <p:cNvPr id="16" name="Straight Connector 15"/>
            <p:cNvCxnSpPr/>
            <p:nvPr/>
          </p:nvCxnSpPr>
          <p:spPr bwMode="auto">
            <a:xfrm>
              <a:off x="4038600" y="4104119"/>
              <a:ext cx="987669" cy="0"/>
            </a:xfrm>
            <a:prstGeom prst="line">
              <a:avLst/>
            </a:prstGeom>
            <a:solidFill>
              <a:schemeClr val="accent1"/>
            </a:solidFill>
            <a:ln w="47625" cap="flat" cmpd="sng" algn="ctr">
              <a:solidFill>
                <a:schemeClr val="accent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Connector 16"/>
            <p:cNvCxnSpPr/>
            <p:nvPr/>
          </p:nvCxnSpPr>
          <p:spPr bwMode="auto">
            <a:xfrm rot="16200000" flipH="1">
              <a:off x="4259391" y="4104119"/>
              <a:ext cx="570077" cy="0"/>
            </a:xfrm>
            <a:prstGeom prst="line">
              <a:avLst/>
            </a:prstGeom>
            <a:solidFill>
              <a:schemeClr val="accent1"/>
            </a:solidFill>
            <a:ln w="47625" cap="flat" cmpd="sng" algn="ctr">
              <a:solidFill>
                <a:schemeClr val="accent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 name="Group 19"/>
          <p:cNvGrpSpPr/>
          <p:nvPr/>
        </p:nvGrpSpPr>
        <p:grpSpPr>
          <a:xfrm>
            <a:off x="39091" y="1339249"/>
            <a:ext cx="4685309" cy="3080351"/>
            <a:chOff x="155298" y="1600200"/>
            <a:chExt cx="4340502" cy="2696234"/>
          </a:xfrm>
        </p:grpSpPr>
        <p:sp>
          <p:nvSpPr>
            <p:cNvPr id="8" name="Rectangle 7"/>
            <p:cNvSpPr/>
            <p:nvPr/>
          </p:nvSpPr>
          <p:spPr>
            <a:xfrm>
              <a:off x="155298" y="2740232"/>
              <a:ext cx="2187311" cy="518734"/>
            </a:xfrm>
            <a:prstGeom prst="rect">
              <a:avLst/>
            </a:prstGeom>
            <a:solidFill>
              <a:schemeClr val="tx2">
                <a:lumMod val="40000"/>
                <a:lumOff val="60000"/>
              </a:schemeClr>
            </a:solidFill>
            <a:ln>
              <a:solidFill>
                <a:schemeClr val="tx2">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tx2"/>
                  </a:solidFill>
                </a:rPr>
                <a:t>Historic Inequity</a:t>
              </a:r>
            </a:p>
          </p:txBody>
        </p:sp>
        <p:sp>
          <p:nvSpPr>
            <p:cNvPr id="9" name="Rectangle 8"/>
            <p:cNvSpPr/>
            <p:nvPr/>
          </p:nvSpPr>
          <p:spPr>
            <a:xfrm>
              <a:off x="1319914" y="3777700"/>
              <a:ext cx="2164565" cy="518734"/>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bg1"/>
                  </a:solidFill>
                </a:rPr>
                <a:t>Informal Rights</a:t>
              </a:r>
            </a:p>
          </p:txBody>
        </p:sp>
        <p:sp>
          <p:nvSpPr>
            <p:cNvPr id="10" name="Rectangle 9"/>
            <p:cNvSpPr/>
            <p:nvPr/>
          </p:nvSpPr>
          <p:spPr>
            <a:xfrm>
              <a:off x="2331235" y="2740232"/>
              <a:ext cx="2164565" cy="518734"/>
            </a:xfrm>
            <a:prstGeom prst="rect">
              <a:avLst/>
            </a:prstGeom>
            <a:solidFill>
              <a:srgbClr val="50627C"/>
            </a:solidFill>
            <a:ln>
              <a:solidFill>
                <a:srgbClr val="50627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bg1"/>
                  </a:solidFill>
                </a:rPr>
                <a:t>Corruption</a:t>
              </a:r>
            </a:p>
          </p:txBody>
        </p:sp>
        <p:sp>
          <p:nvSpPr>
            <p:cNvPr id="11" name="Rectangle 10"/>
            <p:cNvSpPr/>
            <p:nvPr/>
          </p:nvSpPr>
          <p:spPr>
            <a:xfrm>
              <a:off x="635244" y="3258966"/>
              <a:ext cx="3555896" cy="518734"/>
            </a:xfrm>
            <a:prstGeom prst="rect">
              <a:avLst/>
            </a:prstGeom>
            <a:solidFill>
              <a:schemeClr val="tx2">
                <a:lumMod val="75000"/>
              </a:schemeClr>
            </a:solidFill>
            <a:ln>
              <a:solidFill>
                <a:schemeClr val="tx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dirty="0">
                  <a:solidFill>
                    <a:schemeClr val="bg1"/>
                  </a:solidFill>
                  <a:latin typeface="+mj-lt"/>
                </a:rPr>
                <a:t>Coordination &amp; Capacity Gaps</a:t>
              </a:r>
            </a:p>
          </p:txBody>
        </p:sp>
        <p:sp>
          <p:nvSpPr>
            <p:cNvPr id="12" name="Rectangle 11"/>
            <p:cNvSpPr/>
            <p:nvPr/>
          </p:nvSpPr>
          <p:spPr>
            <a:xfrm>
              <a:off x="613229" y="2243648"/>
              <a:ext cx="3563932" cy="518734"/>
            </a:xfrm>
            <a:prstGeom prst="rect">
              <a:avLst/>
            </a:prstGeom>
            <a:solidFill>
              <a:schemeClr val="accent1">
                <a:lumMod val="40000"/>
                <a:lumOff val="60000"/>
              </a:schemeClr>
            </a:solidFill>
            <a:ln>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tx2"/>
                  </a:solidFill>
                </a:rPr>
                <a:t>Gaps in National Legislation</a:t>
              </a:r>
            </a:p>
          </p:txBody>
        </p:sp>
        <p:sp>
          <p:nvSpPr>
            <p:cNvPr id="5" name="TextBox 4"/>
            <p:cNvSpPr txBox="1"/>
            <p:nvPr/>
          </p:nvSpPr>
          <p:spPr>
            <a:xfrm>
              <a:off x="1198560" y="1600200"/>
              <a:ext cx="2256084" cy="430887"/>
            </a:xfrm>
            <a:prstGeom prst="rect">
              <a:avLst/>
            </a:prstGeom>
            <a:noFill/>
          </p:spPr>
          <p:txBody>
            <a:bodyPr wrap="square" rtlCol="0">
              <a:spAutoFit/>
            </a:bodyPr>
            <a:lstStyle/>
            <a:p>
              <a:r>
                <a:rPr lang="en-US" sz="2200" b="1" dirty="0"/>
                <a:t>Governance Gaps</a:t>
              </a:r>
            </a:p>
          </p:txBody>
        </p:sp>
      </p:grpSp>
      <p:grpSp>
        <p:nvGrpSpPr>
          <p:cNvPr id="26" name="Group 25"/>
          <p:cNvGrpSpPr/>
          <p:nvPr/>
        </p:nvGrpSpPr>
        <p:grpSpPr>
          <a:xfrm>
            <a:off x="4840604" y="3791598"/>
            <a:ext cx="4052046" cy="2430493"/>
            <a:chOff x="5091953" y="4114798"/>
            <a:chExt cx="3693793" cy="2107289"/>
          </a:xfrm>
        </p:grpSpPr>
        <p:sp>
          <p:nvSpPr>
            <p:cNvPr id="21" name="TextBox 20"/>
            <p:cNvSpPr txBox="1"/>
            <p:nvPr/>
          </p:nvSpPr>
          <p:spPr>
            <a:xfrm>
              <a:off x="5509148" y="4114798"/>
              <a:ext cx="2971800" cy="430887"/>
            </a:xfrm>
            <a:prstGeom prst="rect">
              <a:avLst/>
            </a:prstGeom>
            <a:noFill/>
          </p:spPr>
          <p:txBody>
            <a:bodyPr wrap="square" rtlCol="0">
              <a:spAutoFit/>
            </a:bodyPr>
            <a:lstStyle/>
            <a:p>
              <a:r>
                <a:rPr lang="en-US" sz="2200" b="1" dirty="0"/>
                <a:t>Investment Complexity</a:t>
              </a:r>
            </a:p>
          </p:txBody>
        </p:sp>
        <p:sp>
          <p:nvSpPr>
            <p:cNvPr id="22" name="Rectangle 21"/>
            <p:cNvSpPr/>
            <p:nvPr/>
          </p:nvSpPr>
          <p:spPr>
            <a:xfrm>
              <a:off x="5543466" y="4680551"/>
              <a:ext cx="2937480" cy="518734"/>
            </a:xfrm>
            <a:prstGeom prst="rect">
              <a:avLst/>
            </a:prstGeom>
            <a:solidFill>
              <a:schemeClr val="tx2">
                <a:lumMod val="40000"/>
                <a:lumOff val="60000"/>
              </a:schemeClr>
            </a:solidFill>
            <a:ln>
              <a:solidFill>
                <a:schemeClr val="tx2">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tx2"/>
                  </a:solidFill>
                </a:rPr>
                <a:t>Supply Chain Diversity</a:t>
              </a:r>
            </a:p>
          </p:txBody>
        </p:sp>
        <p:sp>
          <p:nvSpPr>
            <p:cNvPr id="23" name="Rectangle 22"/>
            <p:cNvSpPr/>
            <p:nvPr/>
          </p:nvSpPr>
          <p:spPr>
            <a:xfrm>
              <a:off x="5091953" y="5184619"/>
              <a:ext cx="3207839" cy="518734"/>
            </a:xfrm>
            <a:prstGeom prst="rect">
              <a:avLst/>
            </a:prstGeom>
            <a:solidFill>
              <a:srgbClr val="50627C"/>
            </a:solidFill>
            <a:ln>
              <a:solidFill>
                <a:srgbClr val="50627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bg1"/>
                  </a:solidFill>
                </a:rPr>
                <a:t>Corporate Buyer Distance</a:t>
              </a:r>
            </a:p>
          </p:txBody>
        </p:sp>
        <p:sp>
          <p:nvSpPr>
            <p:cNvPr id="24" name="Rectangle 23"/>
            <p:cNvSpPr/>
            <p:nvPr/>
          </p:nvSpPr>
          <p:spPr>
            <a:xfrm>
              <a:off x="6347346" y="5703353"/>
              <a:ext cx="2438400" cy="518734"/>
            </a:xfrm>
            <a:prstGeom prst="rect">
              <a:avLst/>
            </a:prstGeom>
            <a:solidFill>
              <a:schemeClr val="accent1">
                <a:lumMod val="40000"/>
                <a:lumOff val="60000"/>
              </a:schemeClr>
            </a:solidFill>
            <a:ln>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tx2"/>
                  </a:solidFill>
                </a:rPr>
                <a:t>High Agency Costs</a:t>
              </a:r>
            </a:p>
          </p:txBody>
        </p:sp>
      </p:grpSp>
    </p:spTree>
    <p:extLst>
      <p:ext uri="{BB962C8B-B14F-4D97-AF65-F5344CB8AC3E}">
        <p14:creationId xmlns:p14="http://schemas.microsoft.com/office/powerpoint/2010/main" val="2273298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Land Issues in Investments</a:t>
            </a:r>
          </a:p>
        </p:txBody>
      </p:sp>
      <p:sp>
        <p:nvSpPr>
          <p:cNvPr id="28" name="Freeform 27"/>
          <p:cNvSpPr/>
          <p:nvPr/>
        </p:nvSpPr>
        <p:spPr>
          <a:xfrm>
            <a:off x="1195479" y="2501417"/>
            <a:ext cx="1197686" cy="152577"/>
          </a:xfrm>
          <a:custGeom>
            <a:avLst/>
            <a:gdLst>
              <a:gd name="connsiteX0" fmla="*/ 0 w 1773327"/>
              <a:gd name="connsiteY0" fmla="*/ 0 h 112352"/>
              <a:gd name="connsiteX1" fmla="*/ 1773327 w 1773327"/>
              <a:gd name="connsiteY1" fmla="*/ 0 h 112352"/>
              <a:gd name="connsiteX2" fmla="*/ 1773327 w 1773327"/>
              <a:gd name="connsiteY2" fmla="*/ 112352 h 112352"/>
              <a:gd name="connsiteX3" fmla="*/ 0 w 1773327"/>
              <a:gd name="connsiteY3" fmla="*/ 112352 h 112352"/>
              <a:gd name="connsiteX4" fmla="*/ 0 w 1773327"/>
              <a:gd name="connsiteY4" fmla="*/ 0 h 1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27" h="112352">
                <a:moveTo>
                  <a:pt x="0" y="0"/>
                </a:moveTo>
                <a:lnTo>
                  <a:pt x="1773327" y="0"/>
                </a:lnTo>
                <a:lnTo>
                  <a:pt x="1773327" y="112352"/>
                </a:lnTo>
                <a:lnTo>
                  <a:pt x="0" y="112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7620" rIns="0" bIns="7620" numCol="1" spcCol="1270" anchor="ctr" anchorCtr="0">
            <a:noAutofit/>
          </a:bodyPr>
          <a:lstStyle/>
          <a:p>
            <a:pPr lvl="0" algn="l" defTabSz="266700">
              <a:lnSpc>
                <a:spcPct val="90000"/>
              </a:lnSpc>
              <a:spcBef>
                <a:spcPct val="0"/>
              </a:spcBef>
              <a:spcAft>
                <a:spcPct val="35000"/>
              </a:spcAft>
            </a:pPr>
            <a:endParaRPr lang="en-US" sz="600" kern="1200" dirty="0">
              <a:solidFill>
                <a:schemeClr val="tx2"/>
              </a:solidFill>
            </a:endParaRPr>
          </a:p>
        </p:txBody>
      </p:sp>
      <p:pic>
        <p:nvPicPr>
          <p:cNvPr id="14" name="Picture 13"/>
          <p:cNvPicPr>
            <a:picLocks noChangeAspect="1"/>
          </p:cNvPicPr>
          <p:nvPr/>
        </p:nvPicPr>
        <p:blipFill>
          <a:blip r:embed="rId3">
            <a:extLst>
              <a:ext uri="{BEBA8EAE-BF5A-486C-A8C5-ECC9F3942E4B}">
                <a14:imgProps xmlns:a14="http://schemas.microsoft.com/office/drawing/2010/main">
                  <a14:imgLayer r:embed="rId4">
                    <a14:imgEffect>
                      <a14:saturation sat="90000"/>
                    </a14:imgEffect>
                  </a14:imgLayer>
                </a14:imgProps>
              </a:ext>
              <a:ext uri="{28A0092B-C50C-407E-A947-70E740481C1C}">
                <a14:useLocalDpi xmlns:a14="http://schemas.microsoft.com/office/drawing/2010/main" val="0"/>
              </a:ext>
            </a:extLst>
          </a:blip>
          <a:stretch>
            <a:fillRect/>
          </a:stretch>
        </p:blipFill>
        <p:spPr>
          <a:xfrm>
            <a:off x="152400" y="54090"/>
            <a:ext cx="1218070" cy="1165110"/>
          </a:xfrm>
          <a:prstGeom prst="rect">
            <a:avLst/>
          </a:prstGeom>
        </p:spPr>
      </p:pic>
      <p:sp>
        <p:nvSpPr>
          <p:cNvPr id="20" name="Content Placeholder 1"/>
          <p:cNvSpPr>
            <a:spLocks noGrp="1"/>
          </p:cNvSpPr>
          <p:nvPr>
            <p:ph idx="1"/>
          </p:nvPr>
        </p:nvSpPr>
        <p:spPr>
          <a:xfrm>
            <a:off x="4362448" y="1676400"/>
            <a:ext cx="4194816" cy="4724400"/>
          </a:xfrm>
        </p:spPr>
        <p:txBody>
          <a:bodyPr>
            <a:normAutofit/>
          </a:bodyPr>
          <a:lstStyle/>
          <a:p>
            <a:pPr marL="57150" indent="0">
              <a:buNone/>
            </a:pPr>
            <a:r>
              <a:rPr lang="en-GB" dirty="0">
                <a:solidFill>
                  <a:schemeClr val="tx2"/>
                </a:solidFill>
              </a:rPr>
              <a:t>1. Unclear land rights</a:t>
            </a:r>
          </a:p>
          <a:p>
            <a:pPr lvl="1">
              <a:buFont typeface="Arial" panose="020B0604020202020204" pitchFamily="34" charset="0"/>
              <a:buChar char="└"/>
            </a:pPr>
            <a:r>
              <a:rPr lang="en-GB" dirty="0">
                <a:solidFill>
                  <a:schemeClr val="tx2"/>
                </a:solidFill>
              </a:rPr>
              <a:t>Failure to identify and map accurately all land rights and uses</a:t>
            </a:r>
          </a:p>
          <a:p>
            <a:pPr lvl="1">
              <a:buFont typeface="Arial" panose="020B0604020202020204" pitchFamily="34" charset="0"/>
              <a:buChar char="└"/>
            </a:pPr>
            <a:r>
              <a:rPr lang="en-GB" dirty="0">
                <a:solidFill>
                  <a:schemeClr val="tx2"/>
                </a:solidFill>
              </a:rPr>
              <a:t>Failure to consult, engage, and compensate all affected parties</a:t>
            </a:r>
          </a:p>
          <a:p>
            <a:pPr lvl="1">
              <a:buFont typeface="Arial" panose="020B0604020202020204" pitchFamily="34" charset="0"/>
              <a:buChar char="└"/>
            </a:pPr>
            <a:r>
              <a:rPr lang="en-GB" dirty="0">
                <a:solidFill>
                  <a:schemeClr val="tx2"/>
                </a:solidFill>
              </a:rPr>
              <a:t>Poor assessment of social impacts</a:t>
            </a:r>
          </a:p>
          <a:p>
            <a:pPr marL="457200" lvl="1" indent="0">
              <a:buNone/>
            </a:pPr>
            <a:endParaRPr lang="en-GB" sz="1200" dirty="0">
              <a:solidFill>
                <a:srgbClr val="355121"/>
              </a:solidFill>
            </a:endParaRPr>
          </a:p>
          <a:p>
            <a:pPr marL="0" indent="0">
              <a:buNone/>
            </a:pPr>
            <a:endParaRPr lang="en-GB" sz="2400" dirty="0">
              <a:solidFill>
                <a:srgbClr val="355121"/>
              </a:solidFill>
            </a:endParaRPr>
          </a:p>
        </p:txBody>
      </p:sp>
      <p:cxnSp>
        <p:nvCxnSpPr>
          <p:cNvPr id="21" name="Straight Connector 20"/>
          <p:cNvCxnSpPr/>
          <p:nvPr/>
        </p:nvCxnSpPr>
        <p:spPr>
          <a:xfrm flipH="1">
            <a:off x="3810000" y="1943463"/>
            <a:ext cx="2" cy="3760512"/>
          </a:xfrm>
          <a:prstGeom prst="line">
            <a:avLst/>
          </a:prstGeom>
          <a:ln w="127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pic>
        <p:nvPicPr>
          <p:cNvPr id="2051" name="Picture 3" descr="M:\USA\Seattle\Communications\Photos\RIPL Photos\Government, traditional authority, customary leaders – women and men\P314007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582" y="2032543"/>
            <a:ext cx="2753573" cy="3671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117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Land Issues in Investments</a:t>
            </a:r>
          </a:p>
        </p:txBody>
      </p:sp>
      <p:sp>
        <p:nvSpPr>
          <p:cNvPr id="28" name="Freeform 27"/>
          <p:cNvSpPr/>
          <p:nvPr/>
        </p:nvSpPr>
        <p:spPr>
          <a:xfrm>
            <a:off x="1195479" y="2501417"/>
            <a:ext cx="1197686" cy="152577"/>
          </a:xfrm>
          <a:custGeom>
            <a:avLst/>
            <a:gdLst>
              <a:gd name="connsiteX0" fmla="*/ 0 w 1773327"/>
              <a:gd name="connsiteY0" fmla="*/ 0 h 112352"/>
              <a:gd name="connsiteX1" fmla="*/ 1773327 w 1773327"/>
              <a:gd name="connsiteY1" fmla="*/ 0 h 112352"/>
              <a:gd name="connsiteX2" fmla="*/ 1773327 w 1773327"/>
              <a:gd name="connsiteY2" fmla="*/ 112352 h 112352"/>
              <a:gd name="connsiteX3" fmla="*/ 0 w 1773327"/>
              <a:gd name="connsiteY3" fmla="*/ 112352 h 112352"/>
              <a:gd name="connsiteX4" fmla="*/ 0 w 1773327"/>
              <a:gd name="connsiteY4" fmla="*/ 0 h 1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27" h="112352">
                <a:moveTo>
                  <a:pt x="0" y="0"/>
                </a:moveTo>
                <a:lnTo>
                  <a:pt x="1773327" y="0"/>
                </a:lnTo>
                <a:lnTo>
                  <a:pt x="1773327" y="112352"/>
                </a:lnTo>
                <a:lnTo>
                  <a:pt x="0" y="112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7620" rIns="0" bIns="7620" numCol="1" spcCol="1270" anchor="ctr" anchorCtr="0">
            <a:noAutofit/>
          </a:bodyPr>
          <a:lstStyle/>
          <a:p>
            <a:pPr lvl="0" algn="l" defTabSz="266700">
              <a:lnSpc>
                <a:spcPct val="90000"/>
              </a:lnSpc>
              <a:spcBef>
                <a:spcPct val="0"/>
              </a:spcBef>
              <a:spcAft>
                <a:spcPct val="35000"/>
              </a:spcAft>
            </a:pPr>
            <a:endParaRPr lang="en-US" sz="600" kern="1200" dirty="0">
              <a:solidFill>
                <a:schemeClr val="tx2"/>
              </a:solidFill>
            </a:endParaRPr>
          </a:p>
        </p:txBody>
      </p:sp>
      <p:pic>
        <p:nvPicPr>
          <p:cNvPr id="14" name="Picture 13"/>
          <p:cNvPicPr>
            <a:picLocks noChangeAspect="1"/>
          </p:cNvPicPr>
          <p:nvPr/>
        </p:nvPicPr>
        <p:blipFill>
          <a:blip r:embed="rId3">
            <a:extLst>
              <a:ext uri="{BEBA8EAE-BF5A-486C-A8C5-ECC9F3942E4B}">
                <a14:imgProps xmlns:a14="http://schemas.microsoft.com/office/drawing/2010/main">
                  <a14:imgLayer r:embed="rId4">
                    <a14:imgEffect>
                      <a14:saturation sat="90000"/>
                    </a14:imgEffect>
                  </a14:imgLayer>
                </a14:imgProps>
              </a:ext>
              <a:ext uri="{28A0092B-C50C-407E-A947-70E740481C1C}">
                <a14:useLocalDpi xmlns:a14="http://schemas.microsoft.com/office/drawing/2010/main" val="0"/>
              </a:ext>
            </a:extLst>
          </a:blip>
          <a:stretch>
            <a:fillRect/>
          </a:stretch>
        </p:blipFill>
        <p:spPr>
          <a:xfrm>
            <a:off x="152400" y="54090"/>
            <a:ext cx="1218070" cy="1165110"/>
          </a:xfrm>
          <a:prstGeom prst="rect">
            <a:avLst/>
          </a:prstGeom>
        </p:spPr>
      </p:pic>
      <p:sp>
        <p:nvSpPr>
          <p:cNvPr id="20" name="Content Placeholder 1"/>
          <p:cNvSpPr>
            <a:spLocks noGrp="1"/>
          </p:cNvSpPr>
          <p:nvPr>
            <p:ph idx="1"/>
          </p:nvPr>
        </p:nvSpPr>
        <p:spPr>
          <a:xfrm>
            <a:off x="72386" y="1689538"/>
            <a:ext cx="4194816" cy="4724400"/>
          </a:xfrm>
        </p:spPr>
        <p:txBody>
          <a:bodyPr>
            <a:normAutofit/>
          </a:bodyPr>
          <a:lstStyle/>
          <a:p>
            <a:pPr marL="57150" indent="0">
              <a:buNone/>
            </a:pPr>
            <a:r>
              <a:rPr lang="en-GB" sz="2800" dirty="0">
                <a:solidFill>
                  <a:schemeClr val="tx2"/>
                </a:solidFill>
              </a:rPr>
              <a:t>2. Legacy Land Issues</a:t>
            </a:r>
          </a:p>
          <a:p>
            <a:pPr lvl="1">
              <a:buFont typeface="Arial" panose="020B0604020202020204" pitchFamily="34" charset="0"/>
              <a:buChar char="└"/>
            </a:pPr>
            <a:r>
              <a:rPr lang="en-GB" dirty="0">
                <a:solidFill>
                  <a:schemeClr val="tx2"/>
                </a:solidFill>
              </a:rPr>
              <a:t>Inherited land issues, not direct result of company’s actions</a:t>
            </a:r>
          </a:p>
          <a:p>
            <a:pPr lvl="1">
              <a:buFont typeface="Arial" panose="020B0604020202020204" pitchFamily="34" charset="0"/>
              <a:buChar char="└"/>
            </a:pPr>
            <a:r>
              <a:rPr lang="en-GB" dirty="0">
                <a:solidFill>
                  <a:schemeClr val="tx2"/>
                </a:solidFill>
              </a:rPr>
              <a:t>A prior company or the government failed to follow best practices</a:t>
            </a:r>
          </a:p>
          <a:p>
            <a:pPr lvl="1">
              <a:buFont typeface="Arial" panose="020B0604020202020204" pitchFamily="34" charset="0"/>
              <a:buChar char="└"/>
            </a:pPr>
            <a:r>
              <a:rPr lang="en-GB" dirty="0">
                <a:solidFill>
                  <a:schemeClr val="tx2"/>
                </a:solidFill>
              </a:rPr>
              <a:t>Result in operational &amp; reputational risks</a:t>
            </a:r>
          </a:p>
          <a:p>
            <a:pPr marL="457200" lvl="1" indent="0">
              <a:buNone/>
            </a:pPr>
            <a:endParaRPr lang="en-GB" sz="1200" dirty="0">
              <a:solidFill>
                <a:srgbClr val="355121"/>
              </a:solidFill>
            </a:endParaRPr>
          </a:p>
        </p:txBody>
      </p:sp>
      <p:cxnSp>
        <p:nvCxnSpPr>
          <p:cNvPr id="21" name="Straight Connector 20"/>
          <p:cNvCxnSpPr/>
          <p:nvPr/>
        </p:nvCxnSpPr>
        <p:spPr>
          <a:xfrm flipH="1">
            <a:off x="4267200" y="1676400"/>
            <a:ext cx="2" cy="3760512"/>
          </a:xfrm>
          <a:prstGeom prst="line">
            <a:avLst/>
          </a:prstGeom>
          <a:ln w="127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pic>
        <p:nvPicPr>
          <p:cNvPr id="5122" name="Picture 2" descr="M:\USA\Seattle\Communications\Photos\Landesa Photos\IMG_6233_Mawlamyine_02281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5800" y="1837119"/>
            <a:ext cx="4445876" cy="2963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799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Land Issues in Investments</a:t>
            </a:r>
          </a:p>
        </p:txBody>
      </p:sp>
      <p:sp>
        <p:nvSpPr>
          <p:cNvPr id="28" name="Freeform 27"/>
          <p:cNvSpPr/>
          <p:nvPr/>
        </p:nvSpPr>
        <p:spPr>
          <a:xfrm>
            <a:off x="1195479" y="2501417"/>
            <a:ext cx="1197686" cy="152577"/>
          </a:xfrm>
          <a:custGeom>
            <a:avLst/>
            <a:gdLst>
              <a:gd name="connsiteX0" fmla="*/ 0 w 1773327"/>
              <a:gd name="connsiteY0" fmla="*/ 0 h 112352"/>
              <a:gd name="connsiteX1" fmla="*/ 1773327 w 1773327"/>
              <a:gd name="connsiteY1" fmla="*/ 0 h 112352"/>
              <a:gd name="connsiteX2" fmla="*/ 1773327 w 1773327"/>
              <a:gd name="connsiteY2" fmla="*/ 112352 h 112352"/>
              <a:gd name="connsiteX3" fmla="*/ 0 w 1773327"/>
              <a:gd name="connsiteY3" fmla="*/ 112352 h 112352"/>
              <a:gd name="connsiteX4" fmla="*/ 0 w 1773327"/>
              <a:gd name="connsiteY4" fmla="*/ 0 h 1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27" h="112352">
                <a:moveTo>
                  <a:pt x="0" y="0"/>
                </a:moveTo>
                <a:lnTo>
                  <a:pt x="1773327" y="0"/>
                </a:lnTo>
                <a:lnTo>
                  <a:pt x="1773327" y="112352"/>
                </a:lnTo>
                <a:lnTo>
                  <a:pt x="0" y="112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7620" rIns="0" bIns="7620" numCol="1" spcCol="1270" anchor="ctr" anchorCtr="0">
            <a:noAutofit/>
          </a:bodyPr>
          <a:lstStyle/>
          <a:p>
            <a:pPr lvl="0" algn="l" defTabSz="266700">
              <a:lnSpc>
                <a:spcPct val="90000"/>
              </a:lnSpc>
              <a:spcBef>
                <a:spcPct val="0"/>
              </a:spcBef>
              <a:spcAft>
                <a:spcPct val="35000"/>
              </a:spcAft>
            </a:pPr>
            <a:endParaRPr lang="en-US" sz="600" kern="1200" dirty="0">
              <a:solidFill>
                <a:schemeClr val="tx2"/>
              </a:solidFill>
            </a:endParaRPr>
          </a:p>
        </p:txBody>
      </p:sp>
      <p:pic>
        <p:nvPicPr>
          <p:cNvPr id="14" name="Picture 13"/>
          <p:cNvPicPr>
            <a:picLocks noChangeAspect="1"/>
          </p:cNvPicPr>
          <p:nvPr/>
        </p:nvPicPr>
        <p:blipFill>
          <a:blip r:embed="rId3">
            <a:extLst>
              <a:ext uri="{BEBA8EAE-BF5A-486C-A8C5-ECC9F3942E4B}">
                <a14:imgProps xmlns:a14="http://schemas.microsoft.com/office/drawing/2010/main">
                  <a14:imgLayer r:embed="rId4">
                    <a14:imgEffect>
                      <a14:saturation sat="90000"/>
                    </a14:imgEffect>
                  </a14:imgLayer>
                </a14:imgProps>
              </a:ext>
              <a:ext uri="{28A0092B-C50C-407E-A947-70E740481C1C}">
                <a14:useLocalDpi xmlns:a14="http://schemas.microsoft.com/office/drawing/2010/main" val="0"/>
              </a:ext>
            </a:extLst>
          </a:blip>
          <a:stretch>
            <a:fillRect/>
          </a:stretch>
        </p:blipFill>
        <p:spPr>
          <a:xfrm>
            <a:off x="152400" y="54090"/>
            <a:ext cx="1218070" cy="1165110"/>
          </a:xfrm>
          <a:prstGeom prst="rect">
            <a:avLst/>
          </a:prstGeom>
        </p:spPr>
      </p:pic>
      <p:pic>
        <p:nvPicPr>
          <p:cNvPr id="2050" name="Picture 2" descr="M:\USA\Seattle\Communications\Photos\RIPL Photos\Community members, agricultural laborers, farmers – women and men\Espinosa_DS7_6938_low-re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2377" y="1910255"/>
            <a:ext cx="2523889" cy="3793720"/>
          </a:xfrm>
          <a:prstGeom prst="rect">
            <a:avLst/>
          </a:prstGeom>
          <a:noFill/>
          <a:extLst>
            <a:ext uri="{909E8E84-426E-40DD-AFC4-6F175D3DCCD1}">
              <a14:hiddenFill xmlns:a14="http://schemas.microsoft.com/office/drawing/2010/main">
                <a:solidFill>
                  <a:srgbClr val="FFFFFF"/>
                </a:solidFill>
              </a14:hiddenFill>
            </a:ext>
          </a:extLst>
        </p:spPr>
      </p:pic>
      <p:sp>
        <p:nvSpPr>
          <p:cNvPr id="20" name="Content Placeholder 1"/>
          <p:cNvSpPr>
            <a:spLocks noGrp="1"/>
          </p:cNvSpPr>
          <p:nvPr>
            <p:ph idx="1"/>
          </p:nvPr>
        </p:nvSpPr>
        <p:spPr>
          <a:xfrm>
            <a:off x="4362448" y="1676400"/>
            <a:ext cx="4194816" cy="4724400"/>
          </a:xfrm>
        </p:spPr>
        <p:txBody>
          <a:bodyPr>
            <a:normAutofit lnSpcReduction="10000"/>
          </a:bodyPr>
          <a:lstStyle/>
          <a:p>
            <a:pPr marL="57150" indent="0">
              <a:buNone/>
            </a:pPr>
            <a:r>
              <a:rPr lang="en-GB" dirty="0">
                <a:solidFill>
                  <a:schemeClr val="tx2"/>
                </a:solidFill>
              </a:rPr>
              <a:t>3. Access to Remedy</a:t>
            </a:r>
          </a:p>
          <a:p>
            <a:pPr lvl="1">
              <a:buFont typeface="Arial" panose="020B0604020202020204" pitchFamily="34" charset="0"/>
              <a:buChar char="└"/>
            </a:pPr>
            <a:r>
              <a:rPr lang="en-GB" dirty="0">
                <a:solidFill>
                  <a:schemeClr val="tx2"/>
                </a:solidFill>
              </a:rPr>
              <a:t>Lack of efficient/ effective state-based mechanisms</a:t>
            </a:r>
          </a:p>
          <a:p>
            <a:pPr lvl="1">
              <a:buFont typeface="Arial" panose="020B0604020202020204" pitchFamily="34" charset="0"/>
              <a:buChar char="└"/>
            </a:pPr>
            <a:r>
              <a:rPr lang="en-GB" dirty="0">
                <a:solidFill>
                  <a:schemeClr val="tx2"/>
                </a:solidFill>
              </a:rPr>
              <a:t>Ineffective company-based grievance mechanisms </a:t>
            </a:r>
          </a:p>
          <a:p>
            <a:pPr lvl="1">
              <a:buFont typeface="Arial" panose="020B0604020202020204" pitchFamily="34" charset="0"/>
              <a:buChar char="└"/>
            </a:pPr>
            <a:r>
              <a:rPr lang="en-GB" dirty="0">
                <a:solidFill>
                  <a:schemeClr val="tx2"/>
                </a:solidFill>
              </a:rPr>
              <a:t>Companies lack channels to identify &amp; respond to ongoing issues</a:t>
            </a:r>
          </a:p>
          <a:p>
            <a:pPr marL="57150" indent="0">
              <a:buNone/>
            </a:pPr>
            <a:endParaRPr lang="en-GB" dirty="0">
              <a:solidFill>
                <a:schemeClr val="tx2"/>
              </a:solidFill>
            </a:endParaRPr>
          </a:p>
          <a:p>
            <a:pPr marL="457200" lvl="1" indent="0">
              <a:buNone/>
            </a:pPr>
            <a:endParaRPr lang="en-GB" sz="1200" dirty="0">
              <a:solidFill>
                <a:srgbClr val="355121"/>
              </a:solidFill>
            </a:endParaRPr>
          </a:p>
          <a:p>
            <a:pPr marL="0" indent="0">
              <a:buNone/>
            </a:pPr>
            <a:endParaRPr lang="en-GB" sz="2400" dirty="0">
              <a:solidFill>
                <a:srgbClr val="355121"/>
              </a:solidFill>
            </a:endParaRPr>
          </a:p>
        </p:txBody>
      </p:sp>
      <p:cxnSp>
        <p:nvCxnSpPr>
          <p:cNvPr id="21" name="Straight Connector 20"/>
          <p:cNvCxnSpPr/>
          <p:nvPr/>
        </p:nvCxnSpPr>
        <p:spPr>
          <a:xfrm flipH="1">
            <a:off x="3810000" y="1943463"/>
            <a:ext cx="2" cy="3760512"/>
          </a:xfrm>
          <a:prstGeom prst="line">
            <a:avLst/>
          </a:prstGeom>
          <a:ln w="127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7558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Principles:</a:t>
            </a:r>
          </a:p>
          <a:p>
            <a:pPr algn="ctr"/>
            <a:r>
              <a:rPr lang="en-US" dirty="0">
                <a:solidFill>
                  <a:schemeClr val="bg1"/>
                </a:solidFill>
              </a:rPr>
              <a:t>FPIC</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1167"/>
            <a:ext cx="1131833" cy="1131833"/>
          </a:xfrm>
          <a:prstGeom prst="rect">
            <a:avLst/>
          </a:prstGeom>
        </p:spPr>
      </p:pic>
      <p:sp>
        <p:nvSpPr>
          <p:cNvPr id="3" name="Rectangle 2"/>
          <p:cNvSpPr/>
          <p:nvPr/>
        </p:nvSpPr>
        <p:spPr>
          <a:xfrm>
            <a:off x="5408543" y="1905000"/>
            <a:ext cx="3659257" cy="1246495"/>
          </a:xfrm>
          <a:prstGeom prst="rect">
            <a:avLst/>
          </a:prstGeom>
        </p:spPr>
        <p:txBody>
          <a:bodyPr wrap="square">
            <a:spAutoFit/>
          </a:bodyPr>
          <a:lstStyle/>
          <a:p>
            <a:pPr lvl="0">
              <a:defRPr/>
            </a:pPr>
            <a:r>
              <a:rPr lang="en-US" sz="2500" i="1" dirty="0">
                <a:solidFill>
                  <a:srgbClr val="355121"/>
                </a:solidFill>
              </a:rPr>
              <a:t>Leaders do not always represent the interests of all land rights holders.</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2209800"/>
            <a:ext cx="5029200" cy="3345829"/>
          </a:xfrm>
          <a:prstGeom prst="rect">
            <a:avLst/>
          </a:prstGeom>
        </p:spPr>
      </p:pic>
      <p:sp>
        <p:nvSpPr>
          <p:cNvPr id="8" name="Rectangle 7"/>
          <p:cNvSpPr/>
          <p:nvPr/>
        </p:nvSpPr>
        <p:spPr>
          <a:xfrm>
            <a:off x="5408543" y="3810000"/>
            <a:ext cx="3659257" cy="1631216"/>
          </a:xfrm>
          <a:prstGeom prst="rect">
            <a:avLst/>
          </a:prstGeom>
        </p:spPr>
        <p:txBody>
          <a:bodyPr wrap="square">
            <a:spAutoFit/>
          </a:bodyPr>
          <a:lstStyle/>
          <a:p>
            <a:pPr lvl="0">
              <a:defRPr/>
            </a:pPr>
            <a:r>
              <a:rPr lang="en-US" sz="2500" i="1" dirty="0">
                <a:solidFill>
                  <a:srgbClr val="355121"/>
                </a:solidFill>
              </a:rPr>
              <a:t> Informed consent should be obtained from all land rights holders and users -- both women and men.</a:t>
            </a:r>
          </a:p>
        </p:txBody>
      </p:sp>
    </p:spTree>
    <p:extLst>
      <p:ext uri="{BB962C8B-B14F-4D97-AF65-F5344CB8AC3E}">
        <p14:creationId xmlns:p14="http://schemas.microsoft.com/office/powerpoint/2010/main" val="10753864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Principles:</a:t>
            </a:r>
          </a:p>
          <a:p>
            <a:pPr algn="ctr"/>
            <a:r>
              <a:rPr lang="en-US" dirty="0">
                <a:solidFill>
                  <a:schemeClr val="bg1"/>
                </a:solidFill>
              </a:rPr>
              <a:t>FPIC</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1167"/>
            <a:ext cx="1131833" cy="1131833"/>
          </a:xfrm>
          <a:prstGeom prst="rect">
            <a:avLst/>
          </a:prstGeom>
        </p:spPr>
      </p:pic>
      <p:graphicFrame>
        <p:nvGraphicFramePr>
          <p:cNvPr id="16" name="Diagram 15"/>
          <p:cNvGraphicFramePr/>
          <p:nvPr>
            <p:extLst>
              <p:ext uri="{D42A27DB-BD31-4B8C-83A1-F6EECF244321}">
                <p14:modId xmlns:p14="http://schemas.microsoft.com/office/powerpoint/2010/main" val="2418802368"/>
              </p:ext>
            </p:extLst>
          </p:nvPr>
        </p:nvGraphicFramePr>
        <p:xfrm>
          <a:off x="787617" y="1737336"/>
          <a:ext cx="4114800" cy="3962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TextBox 16"/>
          <p:cNvSpPr txBox="1"/>
          <p:nvPr/>
        </p:nvSpPr>
        <p:spPr>
          <a:xfrm rot="17681174">
            <a:off x="-890890" y="3353326"/>
            <a:ext cx="4233721" cy="584775"/>
          </a:xfrm>
          <a:prstGeom prst="rect">
            <a:avLst/>
          </a:prstGeom>
          <a:noFill/>
        </p:spPr>
        <p:txBody>
          <a:bodyPr wrap="square" rtlCol="0">
            <a:spAutoFit/>
          </a:bodyPr>
          <a:lstStyle/>
          <a:p>
            <a:pPr algn="ctr"/>
            <a:r>
              <a:rPr lang="en-US" sz="3200" b="1" dirty="0"/>
              <a:t>Defining FPIC</a:t>
            </a:r>
          </a:p>
        </p:txBody>
      </p:sp>
      <p:sp>
        <p:nvSpPr>
          <p:cNvPr id="2" name="Rectangle 1"/>
          <p:cNvSpPr/>
          <p:nvPr/>
        </p:nvSpPr>
        <p:spPr>
          <a:xfrm>
            <a:off x="5257800" y="2637745"/>
            <a:ext cx="3810000" cy="2015936"/>
          </a:xfrm>
          <a:prstGeom prst="rect">
            <a:avLst/>
          </a:prstGeom>
        </p:spPr>
        <p:txBody>
          <a:bodyPr wrap="square">
            <a:spAutoFit/>
          </a:bodyPr>
          <a:lstStyle/>
          <a:p>
            <a:pPr lvl="0" algn="ctr" defTabSz="457200">
              <a:spcBef>
                <a:spcPct val="20000"/>
              </a:spcBef>
              <a:defRPr/>
            </a:pPr>
            <a:r>
              <a:rPr lang="en-US" sz="2500" i="1" dirty="0">
                <a:solidFill>
                  <a:srgbClr val="355121"/>
                </a:solidFill>
              </a:rPr>
              <a:t>An informed, freely entered into, and fair contract bargaining process will include virtually all of the FPIC components </a:t>
            </a:r>
          </a:p>
        </p:txBody>
      </p:sp>
    </p:spTree>
    <p:extLst>
      <p:ext uri="{BB962C8B-B14F-4D97-AF65-F5344CB8AC3E}">
        <p14:creationId xmlns:p14="http://schemas.microsoft.com/office/powerpoint/2010/main" val="3439753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Principles:</a:t>
            </a:r>
          </a:p>
          <a:p>
            <a:pPr algn="ctr"/>
            <a:r>
              <a:rPr lang="en-US" dirty="0">
                <a:solidFill>
                  <a:schemeClr val="bg1"/>
                </a:solidFill>
              </a:rPr>
              <a:t>GENDER</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1167"/>
            <a:ext cx="1131833" cy="1131833"/>
          </a:xfrm>
          <a:prstGeom prst="rect">
            <a:avLst/>
          </a:prstGeom>
        </p:spPr>
      </p:pic>
      <p:pic>
        <p:nvPicPr>
          <p:cNvPr id="11" name="Picture 2" descr="M:\USA\Seattle\Communications\Photos\Landesa Photos\IMG_6653_Kyaukme_03071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1585" y="1686004"/>
            <a:ext cx="3238500" cy="21590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457200" y="4572000"/>
            <a:ext cx="8008890" cy="0"/>
          </a:xfrm>
          <a:prstGeom prst="line">
            <a:avLst/>
          </a:prstGeom>
          <a:ln w="9525">
            <a:solidFill>
              <a:schemeClr val="tx1">
                <a:lumMod val="50000"/>
                <a:lumOff val="50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2385" y="1609804"/>
            <a:ext cx="4933167" cy="1107996"/>
          </a:xfrm>
          <a:prstGeom prst="rect">
            <a:avLst/>
          </a:prstGeom>
          <a:noFill/>
        </p:spPr>
        <p:txBody>
          <a:bodyPr wrap="square" rtlCol="0">
            <a:spAutoFit/>
          </a:bodyPr>
          <a:lstStyle/>
          <a:p>
            <a:r>
              <a:rPr lang="en-US" sz="2200" b="1" dirty="0">
                <a:solidFill>
                  <a:srgbClr val="355121"/>
                </a:solidFill>
                <a:latin typeface="+mj-lt"/>
                <a:cs typeface="Gotham"/>
              </a:rPr>
              <a:t>Women</a:t>
            </a:r>
            <a:r>
              <a:rPr lang="en-US" sz="2200" dirty="0">
                <a:solidFill>
                  <a:srgbClr val="355121"/>
                </a:solidFill>
                <a:latin typeface="+mj-lt"/>
                <a:cs typeface="Gotham"/>
              </a:rPr>
              <a:t> make up more than half of communities and </a:t>
            </a:r>
            <a:r>
              <a:rPr lang="en-US" sz="2200" b="1" dirty="0">
                <a:solidFill>
                  <a:srgbClr val="355121"/>
                </a:solidFill>
                <a:latin typeface="+mj-lt"/>
                <a:cs typeface="Gotham"/>
              </a:rPr>
              <a:t>contribute significantly </a:t>
            </a:r>
            <a:r>
              <a:rPr lang="en-US" sz="2200" dirty="0">
                <a:solidFill>
                  <a:srgbClr val="355121"/>
                </a:solidFill>
                <a:latin typeface="+mj-lt"/>
                <a:cs typeface="Gotham"/>
              </a:rPr>
              <a:t>to subsistence and cash crop </a:t>
            </a:r>
            <a:r>
              <a:rPr lang="en-US" sz="2200" b="1" dirty="0">
                <a:solidFill>
                  <a:srgbClr val="355121"/>
                </a:solidFill>
                <a:latin typeface="+mj-lt"/>
                <a:cs typeface="Gotham"/>
              </a:rPr>
              <a:t>cultivation</a:t>
            </a:r>
          </a:p>
        </p:txBody>
      </p:sp>
      <p:sp>
        <p:nvSpPr>
          <p:cNvPr id="14" name="TextBox 13"/>
          <p:cNvSpPr txBox="1"/>
          <p:nvPr/>
        </p:nvSpPr>
        <p:spPr>
          <a:xfrm>
            <a:off x="72385" y="3124200"/>
            <a:ext cx="4880615" cy="769441"/>
          </a:xfrm>
          <a:prstGeom prst="rect">
            <a:avLst/>
          </a:prstGeom>
          <a:noFill/>
        </p:spPr>
        <p:txBody>
          <a:bodyPr wrap="square" rtlCol="0">
            <a:spAutoFit/>
          </a:bodyPr>
          <a:lstStyle/>
          <a:p>
            <a:r>
              <a:rPr lang="en-US" sz="2200" dirty="0">
                <a:solidFill>
                  <a:srgbClr val="355121"/>
                </a:solidFill>
                <a:latin typeface="+mj-lt"/>
                <a:cs typeface="Gotham"/>
              </a:rPr>
              <a:t>Yet on average, </a:t>
            </a:r>
            <a:r>
              <a:rPr lang="en-US" sz="2200" b="1" dirty="0">
                <a:solidFill>
                  <a:srgbClr val="355121"/>
                </a:solidFill>
                <a:latin typeface="+mj-lt"/>
                <a:cs typeface="Gotham"/>
              </a:rPr>
              <a:t>men control a higher proportion of land </a:t>
            </a:r>
            <a:r>
              <a:rPr lang="en-US" sz="2200" dirty="0">
                <a:solidFill>
                  <a:srgbClr val="355121"/>
                </a:solidFill>
                <a:latin typeface="+mj-lt"/>
                <a:cs typeface="Gotham"/>
              </a:rPr>
              <a:t>than women.</a:t>
            </a:r>
          </a:p>
        </p:txBody>
      </p:sp>
      <p:pic>
        <p:nvPicPr>
          <p:cNvPr id="16" name="Picture 15" descr="http://ian.umces.edu/imagelibrary/albums/userpics/12789/normal_ian-symbol-seaweed-farmer-1.png"/>
          <p:cNvPicPr>
            <a:picLocks noChangeAspect="1" noChangeArrowheads="1"/>
          </p:cNvPicPr>
          <p:nvPr/>
        </p:nvPicPr>
        <p:blipFill>
          <a:blip r:embed="rId5">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347833" y="4800600"/>
            <a:ext cx="1045659" cy="187562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http://ian.umces.edu/imagelibrary/albums/userpics/12789/normal_ian-symbol-seaweed-farmer-1.png"/>
          <p:cNvPicPr>
            <a:picLocks noChangeAspect="1" noChangeArrowheads="1"/>
          </p:cNvPicPr>
          <p:nvPr/>
        </p:nvPicPr>
        <p:blipFill>
          <a:blip r:embed="rId5">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1600200" y="4800600"/>
            <a:ext cx="1045659" cy="187562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569115" y="4876800"/>
            <a:ext cx="5193885" cy="1815882"/>
          </a:xfrm>
          <a:prstGeom prst="rect">
            <a:avLst/>
          </a:prstGeom>
          <a:noFill/>
        </p:spPr>
        <p:txBody>
          <a:bodyPr wrap="square" rtlCol="0">
            <a:spAutoFit/>
          </a:bodyPr>
          <a:lstStyle/>
          <a:p>
            <a:r>
              <a:rPr lang="en-US" sz="2700" dirty="0">
                <a:solidFill>
                  <a:srgbClr val="355121"/>
                </a:solidFill>
                <a:latin typeface="+mj-lt"/>
                <a:cs typeface="Gotham"/>
              </a:rPr>
              <a:t>It is essential to </a:t>
            </a:r>
            <a:r>
              <a:rPr lang="en-US" sz="2700" b="1" dirty="0">
                <a:solidFill>
                  <a:srgbClr val="355121"/>
                </a:solidFill>
                <a:latin typeface="+mj-lt"/>
                <a:cs typeface="Gotham"/>
              </a:rPr>
              <a:t>identify women’s land uses</a:t>
            </a:r>
            <a:r>
              <a:rPr lang="en-US" sz="2700" dirty="0">
                <a:solidFill>
                  <a:srgbClr val="355121"/>
                </a:solidFill>
                <a:latin typeface="+mj-lt"/>
                <a:cs typeface="Gotham"/>
              </a:rPr>
              <a:t>, </a:t>
            </a:r>
            <a:r>
              <a:rPr lang="en-US" sz="2700" b="1" dirty="0">
                <a:solidFill>
                  <a:srgbClr val="355121"/>
                </a:solidFill>
                <a:latin typeface="+mj-lt"/>
                <a:cs typeface="Gotham"/>
              </a:rPr>
              <a:t>compensate</a:t>
            </a:r>
            <a:r>
              <a:rPr lang="en-US" sz="2700" dirty="0">
                <a:solidFill>
                  <a:srgbClr val="355121"/>
                </a:solidFill>
                <a:latin typeface="+mj-lt"/>
                <a:cs typeface="Gotham"/>
              </a:rPr>
              <a:t> for those uses, and </a:t>
            </a:r>
            <a:r>
              <a:rPr lang="en-US" sz="2700" b="1" dirty="0">
                <a:solidFill>
                  <a:srgbClr val="355121"/>
                </a:solidFill>
                <a:latin typeface="+mj-lt"/>
                <a:cs typeface="Gotham"/>
              </a:rPr>
              <a:t>include women in consultations</a:t>
            </a:r>
            <a:r>
              <a:rPr lang="en-US" sz="2700" dirty="0">
                <a:solidFill>
                  <a:srgbClr val="355121"/>
                </a:solidFill>
                <a:latin typeface="+mj-lt"/>
                <a:cs typeface="Gotham"/>
              </a:rPr>
              <a:t>.</a:t>
            </a:r>
            <a:endParaRPr lang="en-US" sz="2700" b="1" dirty="0">
              <a:solidFill>
                <a:srgbClr val="355121"/>
              </a:solidFill>
              <a:latin typeface="+mj-lt"/>
              <a:cs typeface="Gotham"/>
            </a:endParaRPr>
          </a:p>
        </p:txBody>
      </p:sp>
    </p:spTree>
    <p:extLst>
      <p:ext uri="{BB962C8B-B14F-4D97-AF65-F5344CB8AC3E}">
        <p14:creationId xmlns:p14="http://schemas.microsoft.com/office/powerpoint/2010/main" val="25414145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Principles:</a:t>
            </a:r>
          </a:p>
          <a:p>
            <a:pPr algn="ctr"/>
            <a:r>
              <a:rPr lang="en-US" dirty="0">
                <a:solidFill>
                  <a:schemeClr val="bg1"/>
                </a:solidFill>
              </a:rPr>
              <a:t>GENDER</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1167"/>
            <a:ext cx="1131833" cy="1131833"/>
          </a:xfrm>
          <a:prstGeom prst="rect">
            <a:avLst/>
          </a:prstGeom>
        </p:spPr>
      </p:pic>
      <p:cxnSp>
        <p:nvCxnSpPr>
          <p:cNvPr id="8" name="Straight Connector 7"/>
          <p:cNvCxnSpPr/>
          <p:nvPr/>
        </p:nvCxnSpPr>
        <p:spPr>
          <a:xfrm>
            <a:off x="457200" y="4724400"/>
            <a:ext cx="8008890" cy="0"/>
          </a:xfrm>
          <a:prstGeom prst="line">
            <a:avLst/>
          </a:prstGeom>
          <a:ln w="9525">
            <a:solidFill>
              <a:schemeClr val="tx1">
                <a:lumMod val="50000"/>
                <a:lumOff val="50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126823" y="5531110"/>
            <a:ext cx="2400300" cy="507831"/>
          </a:xfrm>
          <a:prstGeom prst="rect">
            <a:avLst/>
          </a:prstGeom>
          <a:noFill/>
        </p:spPr>
        <p:txBody>
          <a:bodyPr wrap="square" rtlCol="0">
            <a:spAutoFit/>
          </a:bodyPr>
          <a:lstStyle/>
          <a:p>
            <a:r>
              <a:rPr lang="en-US" sz="2700" b="1" dirty="0">
                <a:solidFill>
                  <a:srgbClr val="355121"/>
                </a:solidFill>
                <a:latin typeface="+mj-lt"/>
                <a:cs typeface="Gotham"/>
              </a:rPr>
              <a:t>Cause No Harm</a:t>
            </a:r>
          </a:p>
        </p:txBody>
      </p:sp>
      <p:pic>
        <p:nvPicPr>
          <p:cNvPr id="12" name="Picture 2" descr="M:\USA\Seattle\Communications\Photos\RIPL Photos\Community members, agricultural laborers, farmers – women and men\productiv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833" y="1759233"/>
            <a:ext cx="3175345" cy="212571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http://ian.umces.edu/imagelibrary/albums/userpics/12789/normal_ian-symbol-seaweed-farmer-1.png"/>
          <p:cNvPicPr>
            <a:picLocks noChangeAspect="1" noChangeArrowheads="1"/>
          </p:cNvPicPr>
          <p:nvPr/>
        </p:nvPicPr>
        <p:blipFill>
          <a:blip r:embed="rId5">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5492894" y="4808743"/>
            <a:ext cx="1045659" cy="187562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http://ian.umces.edu/imagelibrary/albums/userpics/12789/normal_ian-symbol-seaweed-farmer-1.png"/>
          <p:cNvPicPr>
            <a:picLocks noChangeAspect="1" noChangeArrowheads="1"/>
          </p:cNvPicPr>
          <p:nvPr/>
        </p:nvPicPr>
        <p:blipFill>
          <a:blip r:embed="rId5">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6538553" y="4808743"/>
            <a:ext cx="1045659" cy="187562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962401" y="1759233"/>
            <a:ext cx="4503690" cy="2739211"/>
          </a:xfrm>
          <a:prstGeom prst="rect">
            <a:avLst/>
          </a:prstGeom>
          <a:noFill/>
        </p:spPr>
        <p:txBody>
          <a:bodyPr wrap="square" rtlCol="0">
            <a:spAutoFit/>
          </a:bodyPr>
          <a:lstStyle/>
          <a:p>
            <a:pPr marL="342900" indent="-342900">
              <a:spcAft>
                <a:spcPts val="1200"/>
              </a:spcAft>
              <a:buFont typeface="Wingdings" panose="05000000000000000000" pitchFamily="2" charset="2"/>
              <a:buChar char="ü"/>
            </a:pPr>
            <a:r>
              <a:rPr lang="en-US" sz="2700" dirty="0">
                <a:solidFill>
                  <a:srgbClr val="355121"/>
                </a:solidFill>
                <a:latin typeface="+mj-lt"/>
                <a:cs typeface="Gotham"/>
              </a:rPr>
              <a:t>Anticipate, identify, and address gender differences</a:t>
            </a:r>
          </a:p>
          <a:p>
            <a:pPr marL="342900" indent="-342900">
              <a:spcAft>
                <a:spcPts val="1200"/>
              </a:spcAft>
              <a:buFont typeface="Wingdings" panose="05000000000000000000" pitchFamily="2" charset="2"/>
              <a:buChar char="ü"/>
            </a:pPr>
            <a:r>
              <a:rPr lang="en-GB" sz="2700" dirty="0">
                <a:solidFill>
                  <a:srgbClr val="355121"/>
                </a:solidFill>
                <a:latin typeface="+mj-lt"/>
                <a:cs typeface="Gotham"/>
              </a:rPr>
              <a:t>Ensure representation in consultation, compensation,  and benefit processes and outcomes</a:t>
            </a:r>
          </a:p>
        </p:txBody>
      </p:sp>
    </p:spTree>
    <p:extLst>
      <p:ext uri="{BB962C8B-B14F-4D97-AF65-F5344CB8AC3E}">
        <p14:creationId xmlns:p14="http://schemas.microsoft.com/office/powerpoint/2010/main" val="29340204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Principles: </a:t>
            </a:r>
          </a:p>
          <a:p>
            <a:pPr algn="ctr"/>
            <a:r>
              <a:rPr lang="en-US" dirty="0">
                <a:solidFill>
                  <a:schemeClr val="bg1"/>
                </a:solidFill>
              </a:rPr>
              <a:t>SOCIAL LICENSE</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1167"/>
            <a:ext cx="1131833" cy="1131833"/>
          </a:xfrm>
          <a:prstGeom prst="rect">
            <a:avLst/>
          </a:prstGeom>
        </p:spPr>
      </p:pic>
      <p:graphicFrame>
        <p:nvGraphicFramePr>
          <p:cNvPr id="25" name="Table 24"/>
          <p:cNvGraphicFramePr>
            <a:graphicFrameLocks noGrp="1"/>
          </p:cNvGraphicFramePr>
          <p:nvPr>
            <p:extLst>
              <p:ext uri="{D42A27DB-BD31-4B8C-83A1-F6EECF244321}">
                <p14:modId xmlns:p14="http://schemas.microsoft.com/office/powerpoint/2010/main" val="1479217169"/>
              </p:ext>
            </p:extLst>
          </p:nvPr>
        </p:nvGraphicFramePr>
        <p:xfrm>
          <a:off x="546100" y="1752601"/>
          <a:ext cx="8051799" cy="4343399"/>
        </p:xfrm>
        <a:graphic>
          <a:graphicData uri="http://schemas.openxmlformats.org/drawingml/2006/table">
            <a:tbl>
              <a:tblPr firstRow="1" bandRow="1">
                <a:tableStyleId>{5C22544A-7EE6-4342-B048-85BDC9FD1C3A}</a:tableStyleId>
              </a:tblPr>
              <a:tblGrid>
                <a:gridCol w="1739900">
                  <a:extLst>
                    <a:ext uri="{9D8B030D-6E8A-4147-A177-3AD203B41FA5}">
                      <a16:colId xmlns:a16="http://schemas.microsoft.com/office/drawing/2014/main" val="20000"/>
                    </a:ext>
                  </a:extLst>
                </a:gridCol>
                <a:gridCol w="6311899">
                  <a:extLst>
                    <a:ext uri="{9D8B030D-6E8A-4147-A177-3AD203B41FA5}">
                      <a16:colId xmlns:a16="http://schemas.microsoft.com/office/drawing/2014/main" val="20001"/>
                    </a:ext>
                  </a:extLst>
                </a:gridCol>
              </a:tblGrid>
              <a:tr h="2430576">
                <a:tc>
                  <a:txBody>
                    <a:bodyPr/>
                    <a:lstStyle/>
                    <a:p>
                      <a:pPr marL="0" algn="l" defTabSz="457200" rtl="0" eaLnBrk="1" latinLnBrk="0" hangingPunct="1"/>
                      <a:r>
                        <a:rPr lang="en-US" sz="2700" b="1" kern="1200" dirty="0">
                          <a:solidFill>
                            <a:schemeClr val="tx2"/>
                          </a:solidFill>
                          <a:latin typeface="+mn-lt"/>
                          <a:ea typeface="+mn-ea"/>
                          <a:cs typeface="+mn-cs"/>
                        </a:rPr>
                        <a:t>Social License</a:t>
                      </a:r>
                      <a:r>
                        <a:rPr lang="en-US" sz="2700" b="1" kern="1200" baseline="0" dirty="0">
                          <a:solidFill>
                            <a:schemeClr val="tx2"/>
                          </a:solidFill>
                          <a:latin typeface="+mn-lt"/>
                          <a:ea typeface="+mn-ea"/>
                          <a:cs typeface="+mn-cs"/>
                        </a:rPr>
                        <a:t> IS</a:t>
                      </a:r>
                      <a:endParaRPr lang="en-US" sz="2700" b="1" kern="1200" dirty="0">
                        <a:solidFill>
                          <a:schemeClr val="tx2"/>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dirty="0">
                          <a:solidFill>
                            <a:schemeClr val="tx2"/>
                          </a:solidFill>
                          <a:latin typeface="+mn-lt"/>
                        </a:rPr>
                        <a:t>A measure of society’s confidence and trust that business will behave in a </a:t>
                      </a:r>
                      <a:r>
                        <a:rPr lang="en-US" sz="2400" b="1" dirty="0">
                          <a:solidFill>
                            <a:schemeClr val="tx2"/>
                          </a:solidFill>
                          <a:latin typeface="+mn-lt"/>
                        </a:rPr>
                        <a:t>legitimate</a:t>
                      </a:r>
                      <a:r>
                        <a:rPr lang="en-US" sz="2400" b="0" dirty="0">
                          <a:solidFill>
                            <a:schemeClr val="tx2"/>
                          </a:solidFill>
                          <a:latin typeface="+mn-lt"/>
                        </a:rPr>
                        <a:t>, </a:t>
                      </a:r>
                      <a:r>
                        <a:rPr lang="en-US" sz="2400" b="1" dirty="0">
                          <a:solidFill>
                            <a:schemeClr val="tx2"/>
                          </a:solidFill>
                          <a:latin typeface="+mn-lt"/>
                        </a:rPr>
                        <a:t>transparent,</a:t>
                      </a:r>
                      <a:r>
                        <a:rPr lang="en-US" sz="2400" b="0" dirty="0">
                          <a:solidFill>
                            <a:schemeClr val="tx2"/>
                          </a:solidFill>
                          <a:latin typeface="+mn-lt"/>
                        </a:rPr>
                        <a:t> </a:t>
                      </a:r>
                      <a:r>
                        <a:rPr lang="en-US" sz="2400" b="1" dirty="0">
                          <a:solidFill>
                            <a:schemeClr val="tx2"/>
                          </a:solidFill>
                          <a:latin typeface="+mn-lt"/>
                        </a:rPr>
                        <a:t>accountable</a:t>
                      </a:r>
                      <a:r>
                        <a:rPr lang="en-US" sz="2400" b="0" dirty="0">
                          <a:solidFill>
                            <a:schemeClr val="tx2"/>
                          </a:solidFill>
                          <a:latin typeface="+mn-lt"/>
                        </a:rPr>
                        <a:t> and </a:t>
                      </a:r>
                      <a:r>
                        <a:rPr lang="en-US" sz="2400" b="1" dirty="0">
                          <a:solidFill>
                            <a:schemeClr val="tx2"/>
                          </a:solidFill>
                          <a:latin typeface="+mn-lt"/>
                        </a:rPr>
                        <a:t>socially acceptable </a:t>
                      </a:r>
                      <a:r>
                        <a:rPr lang="en-US" sz="2400" b="0" dirty="0">
                          <a:solidFill>
                            <a:schemeClr val="tx2"/>
                          </a:solidFill>
                          <a:latin typeface="+mn-lt"/>
                        </a:rPr>
                        <a:t>way.</a:t>
                      </a:r>
                    </a:p>
                    <a:p>
                      <a:endParaRPr lang="en-US" sz="2400" kern="1200" dirty="0">
                        <a:solidFill>
                          <a:schemeClr val="tx2"/>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706317">
                <a:tc rowSpan="2">
                  <a:txBody>
                    <a:bodyPr/>
                    <a:lstStyle/>
                    <a:p>
                      <a:pPr marL="0" algn="l" defTabSz="457200" rtl="0" eaLnBrk="1" latinLnBrk="0" hangingPunct="1"/>
                      <a:r>
                        <a:rPr lang="en-US" sz="2700" b="1" kern="1200" dirty="0">
                          <a:solidFill>
                            <a:schemeClr val="tx2"/>
                          </a:solidFill>
                          <a:latin typeface="+mn-lt"/>
                          <a:ea typeface="+mn-ea"/>
                          <a:cs typeface="+mn-cs"/>
                        </a:rPr>
                        <a:t>Social License </a:t>
                      </a:r>
                    </a:p>
                    <a:p>
                      <a:pPr marL="0" algn="l" defTabSz="457200" rtl="0" eaLnBrk="1" latinLnBrk="0" hangingPunct="1"/>
                      <a:r>
                        <a:rPr lang="en-US" sz="2700" b="1" kern="1200" dirty="0">
                          <a:solidFill>
                            <a:schemeClr val="tx2"/>
                          </a:solidFill>
                          <a:latin typeface="+mn-lt"/>
                          <a:ea typeface="+mn-ea"/>
                          <a:cs typeface="+mn-cs"/>
                        </a:rPr>
                        <a:t>is NOT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2"/>
                          </a:solidFill>
                          <a:latin typeface="+mn-lt"/>
                        </a:rPr>
                        <a:t>Based on legislative or regulatory compliance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1206506">
                <a:tc vMerge="1">
                  <a:txBody>
                    <a:bodyPr/>
                    <a:lstStyle/>
                    <a:p>
                      <a:pPr marL="0" algn="l" defTabSz="457200" rtl="0" eaLnBrk="1" latinLnBrk="0" hangingPunct="1"/>
                      <a:endParaRPr lang="en-US" sz="1600" b="1" kern="1200" dirty="0">
                        <a:solidFill>
                          <a:srgbClr val="474948"/>
                        </a:solidFill>
                        <a:latin typeface="+mj-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2"/>
                          </a:solidFill>
                          <a:latin typeface="+mn-lt"/>
                        </a:rPr>
                        <a:t>A consensus</a:t>
                      </a:r>
                      <a:r>
                        <a:rPr lang="en-US" sz="2400" baseline="0" dirty="0">
                          <a:solidFill>
                            <a:schemeClr val="tx2"/>
                          </a:solidFill>
                          <a:latin typeface="+mn-lt"/>
                        </a:rPr>
                        <a:t> - r</a:t>
                      </a:r>
                      <a:r>
                        <a:rPr lang="en-US" sz="2400" dirty="0">
                          <a:solidFill>
                            <a:schemeClr val="tx2"/>
                          </a:solidFill>
                          <a:latin typeface="+mn-lt"/>
                        </a:rPr>
                        <a:t>eflects variety of community perceptions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bl>
          </a:graphicData>
        </a:graphic>
      </p:graphicFrame>
      <p:cxnSp>
        <p:nvCxnSpPr>
          <p:cNvPr id="26" name="Straight Connector 25"/>
          <p:cNvCxnSpPr/>
          <p:nvPr/>
        </p:nvCxnSpPr>
        <p:spPr>
          <a:xfrm>
            <a:off x="546100" y="4038600"/>
            <a:ext cx="8051799" cy="0"/>
          </a:xfrm>
          <a:prstGeom prst="line">
            <a:avLst/>
          </a:prstGeom>
          <a:ln w="9525">
            <a:solidFill>
              <a:schemeClr val="bg2">
                <a:lumMod val="90000"/>
              </a:schemeClr>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2308417" y="1752600"/>
            <a:ext cx="16479" cy="4343400"/>
          </a:xfrm>
          <a:prstGeom prst="line">
            <a:avLst/>
          </a:prstGeom>
          <a:ln w="9525">
            <a:solidFill>
              <a:schemeClr val="bg2">
                <a:lumMod val="9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8108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a:t>
            </a:r>
          </a:p>
          <a:p>
            <a:pPr algn="ctr"/>
            <a:r>
              <a:rPr lang="en-US" dirty="0">
                <a:solidFill>
                  <a:schemeClr val="bg1"/>
                </a:solidFill>
              </a:rPr>
              <a:t>Best Practice</a:t>
            </a:r>
          </a:p>
        </p:txBody>
      </p:sp>
      <p:graphicFrame>
        <p:nvGraphicFramePr>
          <p:cNvPr id="8" name="Table 7"/>
          <p:cNvGraphicFramePr>
            <a:graphicFrameLocks noGrp="1"/>
          </p:cNvGraphicFramePr>
          <p:nvPr>
            <p:extLst>
              <p:ext uri="{D42A27DB-BD31-4B8C-83A1-F6EECF244321}">
                <p14:modId xmlns:p14="http://schemas.microsoft.com/office/powerpoint/2010/main" val="2902701267"/>
              </p:ext>
            </p:extLst>
          </p:nvPr>
        </p:nvGraphicFramePr>
        <p:xfrm>
          <a:off x="1360432" y="1447801"/>
          <a:ext cx="7326367" cy="5052883"/>
        </p:xfrm>
        <a:graphic>
          <a:graphicData uri="http://schemas.openxmlformats.org/drawingml/2006/table">
            <a:tbl>
              <a:tblPr firstRow="1" bandRow="1">
                <a:tableStyleId>{5C22544A-7EE6-4342-B048-85BDC9FD1C3A}</a:tableStyleId>
              </a:tblPr>
              <a:tblGrid>
                <a:gridCol w="7326367">
                  <a:extLst>
                    <a:ext uri="{9D8B030D-6E8A-4147-A177-3AD203B41FA5}">
                      <a16:colId xmlns:a16="http://schemas.microsoft.com/office/drawing/2014/main" val="43551906"/>
                    </a:ext>
                  </a:extLst>
                </a:gridCol>
              </a:tblGrid>
              <a:tr h="609599">
                <a:tc>
                  <a:txBody>
                    <a:bodyPr/>
                    <a:lstStyle/>
                    <a:p>
                      <a:pPr algn="ctr"/>
                      <a:r>
                        <a:rPr lang="en-US" sz="2800" b="1" cap="small" baseline="0" dirty="0">
                          <a:solidFill>
                            <a:schemeClr val="tx1"/>
                          </a:solidFill>
                        </a:rPr>
                        <a:t>How to Acquire &amp; Maintain Social License</a:t>
                      </a:r>
                    </a:p>
                  </a:txBody>
                  <a:tcPr>
                    <a:lnB w="12700" cap="flat" cmpd="sng" algn="ctr">
                      <a:solidFill>
                        <a:schemeClr val="tx1">
                          <a:lumMod val="50000"/>
                          <a:lumOff val="50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2978351852"/>
                  </a:ext>
                </a:extLst>
              </a:tr>
              <a:tr h="6096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Recognize</a:t>
                      </a:r>
                      <a:r>
                        <a:rPr lang="en-US" sz="2000" b="0" baseline="0" dirty="0">
                          <a:solidFill>
                            <a:schemeClr val="tx1"/>
                          </a:solidFill>
                        </a:rPr>
                        <a:t> &amp; Respect Tenure Rights</a:t>
                      </a:r>
                      <a:endParaRPr lang="en-US" sz="2000" b="0" dirty="0">
                        <a:solidFill>
                          <a:schemeClr val="tx1"/>
                        </a:solidFill>
                      </a:endParaRPr>
                    </a:p>
                  </a:txBody>
                  <a:tcPr anchor="ctr">
                    <a:lnL w="12700" cap="flat" cmpd="sng" algn="ctr">
                      <a:solidFill>
                        <a:schemeClr val="tx1">
                          <a:lumMod val="50000"/>
                          <a:lumOff val="50000"/>
                        </a:schemeClr>
                      </a:solidFill>
                      <a:prstDash val="sysDot"/>
                      <a:round/>
                      <a:headEnd type="none" w="med" len="med"/>
                      <a:tailEnd type="none" w="med" len="med"/>
                    </a:lnL>
                    <a:lnR w="12700" cap="flat" cmpd="sng" algn="ctr">
                      <a:solidFill>
                        <a:schemeClr val="tx1">
                          <a:lumMod val="50000"/>
                          <a:lumOff val="50000"/>
                        </a:schemeClr>
                      </a:solidFill>
                      <a:prstDash val="sysDot"/>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4252249781"/>
                  </a:ext>
                </a:extLst>
              </a:tr>
              <a:tr h="7383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Assess &amp; Mitigate Impacts</a:t>
                      </a:r>
                    </a:p>
                  </a:txBody>
                  <a:tcPr anchor="ctr">
                    <a:lnL w="12700" cap="flat" cmpd="sng" algn="ctr">
                      <a:solidFill>
                        <a:schemeClr val="tx1">
                          <a:lumMod val="50000"/>
                          <a:lumOff val="50000"/>
                        </a:schemeClr>
                      </a:solidFill>
                      <a:prstDash val="sysDot"/>
                      <a:round/>
                      <a:headEnd type="none" w="med" len="med"/>
                      <a:tailEnd type="none" w="med" len="med"/>
                    </a:lnL>
                    <a:lnR w="12700" cap="flat" cmpd="sng" algn="ctr">
                      <a:solidFill>
                        <a:schemeClr val="tx1">
                          <a:lumMod val="50000"/>
                          <a:lumOff val="50000"/>
                        </a:schemeClr>
                      </a:solidFill>
                      <a:prstDash val="sysDot"/>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1118361789"/>
                  </a:ext>
                </a:extLst>
              </a:tr>
              <a:tr h="7094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Ensure Adequate Participation, Consultation,</a:t>
                      </a:r>
                      <a:r>
                        <a:rPr lang="en-US" sz="2000" b="0" baseline="0" dirty="0">
                          <a:solidFill>
                            <a:schemeClr val="tx1"/>
                          </a:solidFill>
                        </a:rPr>
                        <a:t> &amp; Negotiation </a:t>
                      </a:r>
                    </a:p>
                  </a:txBody>
                  <a:tcPr anchor="ctr">
                    <a:lnL w="12700" cap="flat" cmpd="sng" algn="ctr">
                      <a:solidFill>
                        <a:schemeClr val="tx1">
                          <a:lumMod val="50000"/>
                          <a:lumOff val="50000"/>
                        </a:schemeClr>
                      </a:solidFill>
                      <a:prstDash val="sysDot"/>
                      <a:round/>
                      <a:headEnd type="none" w="med" len="med"/>
                      <a:tailEnd type="none" w="med" len="med"/>
                    </a:lnL>
                    <a:lnR w="12700" cap="flat" cmpd="sng" algn="ctr">
                      <a:solidFill>
                        <a:schemeClr val="tx1">
                          <a:lumMod val="50000"/>
                          <a:lumOff val="50000"/>
                        </a:schemeClr>
                      </a:solidFill>
                      <a:prstDash val="sysDot"/>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3434465580"/>
                  </a:ext>
                </a:extLst>
              </a:tr>
              <a:tr h="76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baseline="0" dirty="0">
                          <a:solidFill>
                            <a:schemeClr val="tx1"/>
                          </a:solidFill>
                        </a:rPr>
                        <a:t>Provide Compensation</a:t>
                      </a:r>
                    </a:p>
                  </a:txBody>
                  <a:tcPr anchor="ctr">
                    <a:lnL w="12700" cap="flat" cmpd="sng" algn="ctr">
                      <a:solidFill>
                        <a:schemeClr val="tx1">
                          <a:lumMod val="50000"/>
                          <a:lumOff val="50000"/>
                        </a:schemeClr>
                      </a:solidFill>
                      <a:prstDash val="sysDot"/>
                      <a:round/>
                      <a:headEnd type="none" w="med" len="med"/>
                      <a:tailEnd type="none" w="med" len="med"/>
                    </a:lnL>
                    <a:lnR w="12700" cap="flat" cmpd="sng" algn="ctr">
                      <a:solidFill>
                        <a:schemeClr val="tx1">
                          <a:lumMod val="50000"/>
                          <a:lumOff val="50000"/>
                        </a:schemeClr>
                      </a:solidFill>
                      <a:prstDash val="sysDot"/>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2080098916"/>
                  </a:ext>
                </a:extLst>
              </a:tr>
              <a:tr h="76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baseline="0" dirty="0">
                          <a:solidFill>
                            <a:schemeClr val="tx1"/>
                          </a:solidFill>
                        </a:rPr>
                        <a:t>Establish Grievance Mechanisms</a:t>
                      </a:r>
                    </a:p>
                  </a:txBody>
                  <a:tcPr anchor="ctr">
                    <a:lnL w="12700" cap="flat" cmpd="sng" algn="ctr">
                      <a:solidFill>
                        <a:schemeClr val="tx1">
                          <a:lumMod val="50000"/>
                          <a:lumOff val="50000"/>
                        </a:schemeClr>
                      </a:solidFill>
                      <a:prstDash val="sysDot"/>
                      <a:round/>
                      <a:headEnd type="none" w="med" len="med"/>
                      <a:tailEnd type="none" w="med" len="med"/>
                    </a:lnL>
                    <a:lnR w="12700" cap="flat" cmpd="sng" algn="ctr">
                      <a:solidFill>
                        <a:schemeClr val="tx1">
                          <a:lumMod val="50000"/>
                          <a:lumOff val="50000"/>
                        </a:schemeClr>
                      </a:solidFill>
                      <a:prstDash val="sysDot"/>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3573668320"/>
                  </a:ext>
                </a:extLst>
              </a:tr>
              <a:tr h="8618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Monitor &amp; Enforce Agreements</a:t>
                      </a:r>
                      <a:endParaRPr lang="en-US" sz="2000" b="0" baseline="0" dirty="0">
                        <a:solidFill>
                          <a:schemeClr val="tx1"/>
                        </a:solidFill>
                      </a:endParaRPr>
                    </a:p>
                  </a:txBody>
                  <a:tcPr anchor="ctr">
                    <a:lnL w="12700" cap="flat" cmpd="sng" algn="ctr">
                      <a:solidFill>
                        <a:schemeClr val="tx1">
                          <a:lumMod val="50000"/>
                          <a:lumOff val="50000"/>
                        </a:schemeClr>
                      </a:solidFill>
                      <a:prstDash val="sysDot"/>
                      <a:round/>
                      <a:headEnd type="none" w="med" len="med"/>
                      <a:tailEnd type="none" w="med" len="med"/>
                    </a:lnL>
                    <a:lnR w="12700" cap="flat" cmpd="sng" algn="ctr">
                      <a:solidFill>
                        <a:schemeClr val="tx1">
                          <a:lumMod val="50000"/>
                          <a:lumOff val="50000"/>
                        </a:schemeClr>
                      </a:solidFill>
                      <a:prstDash val="sysDot"/>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71" y="0"/>
            <a:ext cx="1206387" cy="1206387"/>
          </a:xfrm>
          <a:prstGeom prst="rect">
            <a:avLst/>
          </a:prstGeom>
        </p:spPr>
      </p:pic>
      <p:grpSp>
        <p:nvGrpSpPr>
          <p:cNvPr id="2" name="Group 1"/>
          <p:cNvGrpSpPr/>
          <p:nvPr/>
        </p:nvGrpSpPr>
        <p:grpSpPr>
          <a:xfrm>
            <a:off x="228601" y="1905000"/>
            <a:ext cx="987552" cy="4724400"/>
            <a:chOff x="228601" y="2099030"/>
            <a:chExt cx="987552" cy="4606570"/>
          </a:xfrm>
        </p:grpSpPr>
        <p:sp>
          <p:nvSpPr>
            <p:cNvPr id="9" name="Rectangle 8"/>
            <p:cNvSpPr/>
            <p:nvPr/>
          </p:nvSpPr>
          <p:spPr bwMode="auto">
            <a:xfrm>
              <a:off x="228601" y="5665038"/>
              <a:ext cx="984512" cy="1040562"/>
            </a:xfrm>
            <a:prstGeom prst="rect">
              <a:avLst/>
            </a:prstGeom>
            <a:solidFill>
              <a:schemeClr val="tx1">
                <a:lumMod val="85000"/>
                <a:lumOff val="15000"/>
              </a:scheme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23" name="Arrow: Pentagon 24"/>
            <p:cNvSpPr/>
            <p:nvPr/>
          </p:nvSpPr>
          <p:spPr bwMode="auto">
            <a:xfrm rot="5400000">
              <a:off x="122175" y="4941984"/>
              <a:ext cx="1197363" cy="984512"/>
            </a:xfrm>
            <a:prstGeom prst="homePlate">
              <a:avLst>
                <a:gd name="adj" fmla="val 24411"/>
              </a:avLst>
            </a:prstGeom>
            <a:solidFill>
              <a:srgbClr val="44546A">
                <a:lumMod val="75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grpSp>
          <p:nvGrpSpPr>
            <p:cNvPr id="3" name="Group 2"/>
            <p:cNvGrpSpPr/>
            <p:nvPr/>
          </p:nvGrpSpPr>
          <p:grpSpPr>
            <a:xfrm>
              <a:off x="228601" y="2099030"/>
              <a:ext cx="987552" cy="3640676"/>
              <a:chOff x="0" y="2355873"/>
              <a:chExt cx="990601" cy="3998661"/>
            </a:xfrm>
          </p:grpSpPr>
          <p:sp>
            <p:nvSpPr>
              <p:cNvPr id="22" name="Arrow: Pentagon 24"/>
              <p:cNvSpPr/>
              <p:nvPr/>
            </p:nvSpPr>
            <p:spPr bwMode="auto">
              <a:xfrm rot="5400000">
                <a:off x="-111674" y="4754076"/>
                <a:ext cx="1216996" cy="987552"/>
              </a:xfrm>
              <a:prstGeom prst="homePlate">
                <a:avLst>
                  <a:gd name="adj" fmla="val 24411"/>
                </a:avLst>
              </a:prstGeom>
              <a:solidFill>
                <a:srgbClr val="44546A">
                  <a:lumMod val="75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10" name="Arrow: Pentagon 25"/>
              <p:cNvSpPr/>
              <p:nvPr/>
            </p:nvSpPr>
            <p:spPr bwMode="auto">
              <a:xfrm rot="5400000">
                <a:off x="-88826" y="3920068"/>
                <a:ext cx="1165203" cy="987552"/>
              </a:xfrm>
              <a:prstGeom prst="homePlate">
                <a:avLst>
                  <a:gd name="adj" fmla="val 24411"/>
                </a:avLst>
              </a:prstGeom>
              <a:solidFill>
                <a:srgbClr val="44546A">
                  <a:lumMod val="60000"/>
                  <a:lumOff val="40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11" name="Arrow: Pentagon 26"/>
              <p:cNvSpPr/>
              <p:nvPr/>
            </p:nvSpPr>
            <p:spPr bwMode="auto">
              <a:xfrm rot="5400000">
                <a:off x="-80690" y="3111158"/>
                <a:ext cx="1148933" cy="987552"/>
              </a:xfrm>
              <a:prstGeom prst="homePlate">
                <a:avLst>
                  <a:gd name="adj" fmla="val 24411"/>
                </a:avLst>
              </a:prstGeom>
              <a:solidFill>
                <a:srgbClr val="44546A">
                  <a:lumMod val="40000"/>
                  <a:lumOff val="60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12" name="Arrow: Pentagon 27"/>
              <p:cNvSpPr/>
              <p:nvPr/>
            </p:nvSpPr>
            <p:spPr bwMode="auto">
              <a:xfrm rot="5400000">
                <a:off x="-18211" y="2374085"/>
                <a:ext cx="1027023" cy="990600"/>
              </a:xfrm>
              <a:prstGeom prst="homePlate">
                <a:avLst>
                  <a:gd name="adj" fmla="val 24411"/>
                </a:avLst>
              </a:prstGeom>
              <a:solidFill>
                <a:srgbClr val="44546A">
                  <a:lumMod val="20000"/>
                  <a:lumOff val="80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13" name="TextBox 12"/>
              <p:cNvSpPr txBox="1"/>
              <p:nvPr/>
            </p:nvSpPr>
            <p:spPr>
              <a:xfrm>
                <a:off x="371866" y="2647494"/>
                <a:ext cx="228600" cy="307777"/>
              </a:xfrm>
              <a:prstGeom prst="rect">
                <a:avLst/>
              </a:prstGeom>
              <a:noFill/>
            </p:spPr>
            <p:txBody>
              <a:bodyPr wrap="square" rtlCol="0">
                <a:spAutoFit/>
              </a:bodyPr>
              <a:lstStyle/>
              <a:p>
                <a:pPr algn="ctr" defTabSz="914400">
                  <a:defRPr/>
                </a:pPr>
                <a:r>
                  <a:rPr lang="en-US" sz="1400" b="1" kern="0" dirty="0">
                    <a:solidFill>
                      <a:sysClr val="windowText" lastClr="000000"/>
                    </a:solidFill>
                    <a:latin typeface="Myriad Pro"/>
                  </a:rPr>
                  <a:t>1</a:t>
                </a:r>
              </a:p>
            </p:txBody>
          </p:sp>
          <p:sp>
            <p:nvSpPr>
              <p:cNvPr id="16" name="TextBox 15"/>
              <p:cNvSpPr txBox="1"/>
              <p:nvPr/>
            </p:nvSpPr>
            <p:spPr>
              <a:xfrm>
                <a:off x="358044" y="3523465"/>
                <a:ext cx="242422" cy="307777"/>
              </a:xfrm>
              <a:prstGeom prst="rect">
                <a:avLst/>
              </a:prstGeom>
              <a:noFill/>
            </p:spPr>
            <p:txBody>
              <a:bodyPr wrap="square" rtlCol="0">
                <a:spAutoFit/>
              </a:bodyPr>
              <a:lstStyle/>
              <a:p>
                <a:pPr defTabSz="914400">
                  <a:defRPr/>
                </a:pPr>
                <a:r>
                  <a:rPr lang="en-US" sz="1400" b="1" kern="0" dirty="0">
                    <a:solidFill>
                      <a:sysClr val="windowText" lastClr="000000"/>
                    </a:solidFill>
                    <a:latin typeface="Myriad Pro"/>
                  </a:rPr>
                  <a:t>2</a:t>
                </a:r>
              </a:p>
            </p:txBody>
          </p:sp>
          <p:sp>
            <p:nvSpPr>
              <p:cNvPr id="17" name="TextBox 16"/>
              <p:cNvSpPr txBox="1"/>
              <p:nvPr/>
            </p:nvSpPr>
            <p:spPr>
              <a:xfrm>
                <a:off x="371866" y="4331577"/>
                <a:ext cx="374420" cy="307777"/>
              </a:xfrm>
              <a:prstGeom prst="rect">
                <a:avLst/>
              </a:prstGeom>
              <a:noFill/>
            </p:spPr>
            <p:txBody>
              <a:bodyPr wrap="square" rtlCol="0">
                <a:spAutoFit/>
              </a:bodyPr>
              <a:lstStyle/>
              <a:p>
                <a:pPr defTabSz="914400">
                  <a:defRPr/>
                </a:pPr>
                <a:r>
                  <a:rPr lang="en-US" sz="1400" b="1" kern="0" dirty="0">
                    <a:solidFill>
                      <a:sysClr val="windowText" lastClr="000000"/>
                    </a:solidFill>
                    <a:latin typeface="Myriad Pro"/>
                  </a:rPr>
                  <a:t>3</a:t>
                </a:r>
              </a:p>
            </p:txBody>
          </p:sp>
          <p:sp>
            <p:nvSpPr>
              <p:cNvPr id="19" name="TextBox 18"/>
              <p:cNvSpPr txBox="1"/>
              <p:nvPr/>
            </p:nvSpPr>
            <p:spPr>
              <a:xfrm>
                <a:off x="358044" y="5160642"/>
                <a:ext cx="388242" cy="307777"/>
              </a:xfrm>
              <a:prstGeom prst="rect">
                <a:avLst/>
              </a:prstGeom>
              <a:noFill/>
            </p:spPr>
            <p:txBody>
              <a:bodyPr wrap="square" rtlCol="0">
                <a:spAutoFit/>
              </a:bodyPr>
              <a:lstStyle/>
              <a:p>
                <a:pPr defTabSz="914400">
                  <a:defRPr/>
                </a:pPr>
                <a:r>
                  <a:rPr lang="en-US" sz="1400" b="1" kern="0" dirty="0">
                    <a:solidFill>
                      <a:prstClr val="white"/>
                    </a:solidFill>
                    <a:latin typeface="Myriad Pro"/>
                  </a:rPr>
                  <a:t>4</a:t>
                </a:r>
              </a:p>
            </p:txBody>
          </p:sp>
          <p:sp>
            <p:nvSpPr>
              <p:cNvPr id="20" name="TextBox 19"/>
              <p:cNvSpPr txBox="1"/>
              <p:nvPr/>
            </p:nvSpPr>
            <p:spPr>
              <a:xfrm>
                <a:off x="389931" y="6046757"/>
                <a:ext cx="374420" cy="307777"/>
              </a:xfrm>
              <a:prstGeom prst="rect">
                <a:avLst/>
              </a:prstGeom>
              <a:noFill/>
            </p:spPr>
            <p:txBody>
              <a:bodyPr wrap="square" rtlCol="0">
                <a:spAutoFit/>
              </a:bodyPr>
              <a:lstStyle/>
              <a:p>
                <a:pPr defTabSz="914400">
                  <a:defRPr/>
                </a:pPr>
                <a:r>
                  <a:rPr lang="en-US" sz="1400" b="1" kern="0" dirty="0">
                    <a:solidFill>
                      <a:prstClr val="white"/>
                    </a:solidFill>
                    <a:latin typeface="Myriad Pro"/>
                  </a:rPr>
                  <a:t>5</a:t>
                </a:r>
              </a:p>
            </p:txBody>
          </p:sp>
        </p:grpSp>
        <p:sp>
          <p:nvSpPr>
            <p:cNvPr id="24" name="TextBox 23"/>
            <p:cNvSpPr txBox="1"/>
            <p:nvPr/>
          </p:nvSpPr>
          <p:spPr>
            <a:xfrm>
              <a:off x="617332" y="6169223"/>
              <a:ext cx="373268" cy="307777"/>
            </a:xfrm>
            <a:prstGeom prst="rect">
              <a:avLst/>
            </a:prstGeom>
            <a:noFill/>
          </p:spPr>
          <p:txBody>
            <a:bodyPr wrap="square" rtlCol="0">
              <a:spAutoFit/>
            </a:bodyPr>
            <a:lstStyle/>
            <a:p>
              <a:pPr defTabSz="914400">
                <a:defRPr/>
              </a:pPr>
              <a:r>
                <a:rPr lang="en-US" sz="1400" b="1" kern="0" dirty="0">
                  <a:solidFill>
                    <a:prstClr val="white"/>
                  </a:solidFill>
                  <a:latin typeface="Myriad Pro"/>
                </a:rPr>
                <a:t>6</a:t>
              </a:r>
            </a:p>
          </p:txBody>
        </p:sp>
      </p:grpSp>
    </p:spTree>
    <p:extLst>
      <p:ext uri="{BB962C8B-B14F-4D97-AF65-F5344CB8AC3E}">
        <p14:creationId xmlns:p14="http://schemas.microsoft.com/office/powerpoint/2010/main" val="949453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rrow: Pentagon 27"/>
          <p:cNvSpPr/>
          <p:nvPr/>
        </p:nvSpPr>
        <p:spPr bwMode="auto">
          <a:xfrm rot="5400000">
            <a:off x="438989" y="1618412"/>
            <a:ext cx="1027023" cy="990600"/>
          </a:xfrm>
          <a:prstGeom prst="homePlate">
            <a:avLst>
              <a:gd name="adj" fmla="val 24411"/>
            </a:avLst>
          </a:prstGeom>
          <a:solidFill>
            <a:srgbClr val="44546A">
              <a:lumMod val="20000"/>
              <a:lumOff val="80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10" name="TextBox 9"/>
          <p:cNvSpPr txBox="1"/>
          <p:nvPr/>
        </p:nvSpPr>
        <p:spPr>
          <a:xfrm>
            <a:off x="838200" y="1828800"/>
            <a:ext cx="228600" cy="369332"/>
          </a:xfrm>
          <a:prstGeom prst="rect">
            <a:avLst/>
          </a:prstGeom>
          <a:noFill/>
        </p:spPr>
        <p:txBody>
          <a:bodyPr wrap="square" rtlCol="0">
            <a:spAutoFit/>
          </a:bodyPr>
          <a:lstStyle/>
          <a:p>
            <a:pPr algn="ctr" defTabSz="914400">
              <a:defRPr/>
            </a:pPr>
            <a:r>
              <a:rPr lang="en-US" b="1" kern="0" dirty="0">
                <a:solidFill>
                  <a:sysClr val="windowText" lastClr="000000"/>
                </a:solidFill>
                <a:latin typeface="+mj-lt"/>
              </a:rPr>
              <a:t>1</a:t>
            </a:r>
          </a:p>
        </p:txBody>
      </p:sp>
      <p:sp>
        <p:nvSpPr>
          <p:cNvPr id="3" name="TextBox 2"/>
          <p:cNvSpPr txBox="1"/>
          <p:nvPr/>
        </p:nvSpPr>
        <p:spPr>
          <a:xfrm>
            <a:off x="1589034" y="1614884"/>
            <a:ext cx="6869167" cy="754053"/>
          </a:xfrm>
          <a:prstGeom prst="rect">
            <a:avLst/>
          </a:prstGeom>
          <a:noFill/>
          <a:ln>
            <a:solidFill>
              <a:schemeClr val="bg1">
                <a:lumMod val="65000"/>
              </a:schemeClr>
            </a:solidFill>
            <a:prstDash val="sysDash"/>
          </a:ln>
        </p:spPr>
        <p:txBody>
          <a:bodyPr wrap="square" tIns="182880" bIns="182880" rtlCol="0" anchor="ctr">
            <a:spAutoFit/>
          </a:bodyPr>
          <a:lstStyle/>
          <a:p>
            <a:r>
              <a:rPr lang="en-US" sz="2500" b="1" dirty="0"/>
              <a:t>Recognize &amp; Respect Tenure Rights</a:t>
            </a:r>
          </a:p>
        </p:txBody>
      </p:sp>
      <p:sp>
        <p:nvSpPr>
          <p:cNvPr id="4" name="TextBox 3"/>
          <p:cNvSpPr txBox="1"/>
          <p:nvPr/>
        </p:nvSpPr>
        <p:spPr>
          <a:xfrm>
            <a:off x="457200" y="2872948"/>
            <a:ext cx="8349484" cy="830997"/>
          </a:xfrm>
          <a:prstGeom prst="rect">
            <a:avLst/>
          </a:prstGeom>
          <a:noFill/>
        </p:spPr>
        <p:txBody>
          <a:bodyPr wrap="square" rtlCol="0">
            <a:spAutoFit/>
          </a:bodyPr>
          <a:lstStyle/>
          <a:p>
            <a:r>
              <a:rPr lang="en-US" sz="2400" dirty="0">
                <a:latin typeface="+mj-lt"/>
                <a:cs typeface="Gotham"/>
              </a:rPr>
              <a:t>Identify &amp; recognize all legitimate rights holders (including customary, secondary, seasonal, &amp; use rights)</a:t>
            </a:r>
          </a:p>
        </p:txBody>
      </p:sp>
      <p:grpSp>
        <p:nvGrpSpPr>
          <p:cNvPr id="11" name="Group 10"/>
          <p:cNvGrpSpPr/>
          <p:nvPr/>
        </p:nvGrpSpPr>
        <p:grpSpPr>
          <a:xfrm>
            <a:off x="922217" y="3848381"/>
            <a:ext cx="6850183" cy="2209800"/>
            <a:chOff x="3634790" y="2853284"/>
            <a:chExt cx="7074808" cy="2146455"/>
          </a:xfrm>
          <a:solidFill>
            <a:srgbClr val="DDDDDD"/>
          </a:solidFill>
        </p:grpSpPr>
        <p:sp>
          <p:nvSpPr>
            <p:cNvPr id="32" name="Freeform 31"/>
            <p:cNvSpPr/>
            <p:nvPr/>
          </p:nvSpPr>
          <p:spPr>
            <a:xfrm>
              <a:off x="3634790" y="2899379"/>
              <a:ext cx="2225886" cy="206362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Consult experts on n</a:t>
              </a:r>
              <a:r>
                <a:rPr lang="en-US" sz="2000" kern="1200" dirty="0">
                  <a:solidFill>
                    <a:schemeClr val="tx1"/>
                  </a:solidFill>
                  <a:latin typeface="+mj-lt"/>
                  <a:cs typeface="Gotham"/>
                </a:rPr>
                <a:t>ational laws &amp; customary practices</a:t>
              </a:r>
              <a:endParaRPr lang="en-US" sz="2000" kern="1200" dirty="0">
                <a:solidFill>
                  <a:schemeClr val="tx1"/>
                </a:solidFill>
              </a:endParaRPr>
            </a:p>
          </p:txBody>
        </p:sp>
        <p:sp>
          <p:nvSpPr>
            <p:cNvPr id="35" name="Freeform 34"/>
            <p:cNvSpPr/>
            <p:nvPr/>
          </p:nvSpPr>
          <p:spPr>
            <a:xfrm>
              <a:off x="6111521" y="2853284"/>
              <a:ext cx="2211607"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Consult g</a:t>
              </a:r>
              <a:r>
                <a:rPr lang="en-US" sz="2000" kern="1200" dirty="0">
                  <a:solidFill>
                    <a:schemeClr val="tx1"/>
                  </a:solidFill>
                  <a:latin typeface="+mj-lt"/>
                  <a:cs typeface="Gotham"/>
                </a:rPr>
                <a:t>overnment officials &amp; land records</a:t>
              </a:r>
              <a:endParaRPr lang="en-US" sz="2000" kern="1200" dirty="0">
                <a:solidFill>
                  <a:schemeClr val="tx1"/>
                </a:solidFill>
              </a:endParaRPr>
            </a:p>
          </p:txBody>
        </p:sp>
        <p:sp>
          <p:nvSpPr>
            <p:cNvPr id="38" name="Freeform 37"/>
            <p:cNvSpPr/>
            <p:nvPr/>
          </p:nvSpPr>
          <p:spPr>
            <a:xfrm>
              <a:off x="8497990" y="2853284"/>
              <a:ext cx="2211608"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dirty="0">
                  <a:solidFill>
                    <a:schemeClr val="tx1"/>
                  </a:solidFill>
                  <a:latin typeface="+mj-lt"/>
                  <a:cs typeface="Gotham"/>
                </a:rPr>
                <a:t>Perform c</a:t>
              </a:r>
              <a:r>
                <a:rPr lang="en-US" kern="1200" dirty="0">
                  <a:solidFill>
                    <a:schemeClr val="tx1"/>
                  </a:solidFill>
                  <a:latin typeface="+mj-lt"/>
                  <a:cs typeface="Gotham"/>
                </a:rPr>
                <a:t>ommunity consultation &amp; participatory mapping </a:t>
              </a:r>
              <a:endParaRPr lang="en-US" kern="1200" dirty="0">
                <a:solidFill>
                  <a:schemeClr val="tx1"/>
                </a:solidFill>
              </a:endParaRPr>
            </a:p>
          </p:txBody>
        </p:sp>
      </p:grpSp>
      <p:sp>
        <p:nvSpPr>
          <p:cNvPr id="47" name="Rectangle 46"/>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a:t>
            </a:r>
          </a:p>
          <a:p>
            <a:pPr algn="ctr"/>
            <a:r>
              <a:rPr lang="en-US" dirty="0">
                <a:solidFill>
                  <a:schemeClr val="bg1"/>
                </a:solidFill>
              </a:rPr>
              <a:t>Best Practice</a:t>
            </a:r>
          </a:p>
        </p:txBody>
      </p:sp>
      <p:pic>
        <p:nvPicPr>
          <p:cNvPr id="49" name="Picture 4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71" y="0"/>
            <a:ext cx="1206387" cy="1206387"/>
          </a:xfrm>
          <a:prstGeom prst="rect">
            <a:avLst/>
          </a:prstGeom>
        </p:spPr>
      </p:pic>
    </p:spTree>
    <p:extLst>
      <p:ext uri="{BB962C8B-B14F-4D97-AF65-F5344CB8AC3E}">
        <p14:creationId xmlns:p14="http://schemas.microsoft.com/office/powerpoint/2010/main" val="2477925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89034" y="1614884"/>
            <a:ext cx="6869167" cy="754053"/>
          </a:xfrm>
          <a:prstGeom prst="rect">
            <a:avLst/>
          </a:prstGeom>
          <a:noFill/>
          <a:ln>
            <a:solidFill>
              <a:schemeClr val="bg1">
                <a:lumMod val="65000"/>
              </a:schemeClr>
            </a:solidFill>
            <a:prstDash val="sysDash"/>
          </a:ln>
        </p:spPr>
        <p:txBody>
          <a:bodyPr wrap="square" tIns="182880" bIns="182880" rtlCol="0" anchor="ctr">
            <a:spAutoFit/>
          </a:bodyPr>
          <a:lstStyle/>
          <a:p>
            <a:r>
              <a:rPr lang="en-US" sz="2500" b="1" dirty="0"/>
              <a:t>Assess &amp; Mitigate Impacts</a:t>
            </a:r>
          </a:p>
        </p:txBody>
      </p:sp>
      <p:sp>
        <p:nvSpPr>
          <p:cNvPr id="4" name="TextBox 3"/>
          <p:cNvSpPr txBox="1"/>
          <p:nvPr/>
        </p:nvSpPr>
        <p:spPr>
          <a:xfrm>
            <a:off x="457200" y="2662535"/>
            <a:ext cx="8349484" cy="461665"/>
          </a:xfrm>
          <a:prstGeom prst="rect">
            <a:avLst/>
          </a:prstGeom>
          <a:noFill/>
        </p:spPr>
        <p:txBody>
          <a:bodyPr wrap="square" rtlCol="0">
            <a:spAutoFit/>
          </a:bodyPr>
          <a:lstStyle/>
          <a:p>
            <a:r>
              <a:rPr lang="en-US" sz="2400" dirty="0">
                <a:latin typeface="+mj-lt"/>
                <a:cs typeface="Gotham"/>
              </a:rPr>
              <a:t>Conduct assessments of adverse impacts to rights holders </a:t>
            </a:r>
          </a:p>
        </p:txBody>
      </p:sp>
      <p:sp>
        <p:nvSpPr>
          <p:cNvPr id="13" name="Arrow: Pentagon 26"/>
          <p:cNvSpPr/>
          <p:nvPr/>
        </p:nvSpPr>
        <p:spPr bwMode="auto">
          <a:xfrm rot="5400000">
            <a:off x="458723" y="1601723"/>
            <a:ext cx="990601" cy="987552"/>
          </a:xfrm>
          <a:prstGeom prst="homePlate">
            <a:avLst>
              <a:gd name="adj" fmla="val 24411"/>
            </a:avLst>
          </a:prstGeom>
          <a:solidFill>
            <a:srgbClr val="44546A">
              <a:lumMod val="40000"/>
              <a:lumOff val="60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14" name="TextBox 13"/>
          <p:cNvSpPr txBox="1"/>
          <p:nvPr/>
        </p:nvSpPr>
        <p:spPr>
          <a:xfrm>
            <a:off x="824378" y="1828800"/>
            <a:ext cx="242422" cy="369332"/>
          </a:xfrm>
          <a:prstGeom prst="rect">
            <a:avLst/>
          </a:prstGeom>
          <a:noFill/>
        </p:spPr>
        <p:txBody>
          <a:bodyPr wrap="square" rtlCol="0">
            <a:spAutoFit/>
          </a:bodyPr>
          <a:lstStyle/>
          <a:p>
            <a:pPr defTabSz="914400">
              <a:defRPr/>
            </a:pPr>
            <a:r>
              <a:rPr lang="en-US" b="1" kern="0" dirty="0">
                <a:solidFill>
                  <a:sysClr val="windowText" lastClr="000000"/>
                </a:solidFill>
                <a:latin typeface="+mj-lt"/>
              </a:rPr>
              <a:t>2</a:t>
            </a:r>
          </a:p>
        </p:txBody>
      </p:sp>
      <p:grpSp>
        <p:nvGrpSpPr>
          <p:cNvPr id="2" name="Group 1"/>
          <p:cNvGrpSpPr/>
          <p:nvPr/>
        </p:nvGrpSpPr>
        <p:grpSpPr>
          <a:xfrm>
            <a:off x="647700" y="3209474"/>
            <a:ext cx="8191500" cy="3572326"/>
            <a:chOff x="457200" y="2819400"/>
            <a:chExt cx="8267700" cy="4029526"/>
          </a:xfrm>
        </p:grpSpPr>
        <p:grpSp>
          <p:nvGrpSpPr>
            <p:cNvPr id="11" name="Group 10"/>
            <p:cNvGrpSpPr/>
            <p:nvPr/>
          </p:nvGrpSpPr>
          <p:grpSpPr>
            <a:xfrm>
              <a:off x="457200" y="2819400"/>
              <a:ext cx="6850183" cy="2209800"/>
              <a:chOff x="3634790" y="2853284"/>
              <a:chExt cx="7074808" cy="2146455"/>
            </a:xfrm>
            <a:solidFill>
              <a:srgbClr val="DDDDDD"/>
            </a:solidFill>
          </p:grpSpPr>
          <p:sp>
            <p:nvSpPr>
              <p:cNvPr id="32" name="Freeform 31"/>
              <p:cNvSpPr/>
              <p:nvPr/>
            </p:nvSpPr>
            <p:spPr>
              <a:xfrm>
                <a:off x="3634790" y="2899379"/>
                <a:ext cx="2225886" cy="206362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Involve impacted communities</a:t>
                </a:r>
              </a:p>
            </p:txBody>
          </p:sp>
          <p:sp>
            <p:nvSpPr>
              <p:cNvPr id="35" name="Freeform 34"/>
              <p:cNvSpPr/>
              <p:nvPr/>
            </p:nvSpPr>
            <p:spPr>
              <a:xfrm>
                <a:off x="6111521" y="2853284"/>
                <a:ext cx="2211607"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rPr>
                  <a:t>Identify social impacts </a:t>
                </a:r>
                <a:endParaRPr lang="en-US" sz="2000" kern="1200" dirty="0">
                  <a:solidFill>
                    <a:schemeClr val="tx1"/>
                  </a:solidFill>
                </a:endParaRPr>
              </a:p>
            </p:txBody>
          </p:sp>
          <p:sp>
            <p:nvSpPr>
              <p:cNvPr id="38" name="Freeform 37"/>
              <p:cNvSpPr/>
              <p:nvPr/>
            </p:nvSpPr>
            <p:spPr>
              <a:xfrm>
                <a:off x="8497990" y="2853284"/>
                <a:ext cx="2211608"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algn="ctr" defTabSz="266700">
                  <a:lnSpc>
                    <a:spcPct val="90000"/>
                  </a:lnSpc>
                  <a:spcBef>
                    <a:spcPct val="0"/>
                  </a:spcBef>
                  <a:spcAft>
                    <a:spcPct val="35000"/>
                  </a:spcAft>
                </a:pPr>
                <a:r>
                  <a:rPr lang="en-GB" sz="2000" dirty="0">
                    <a:solidFill>
                      <a:schemeClr val="tx1"/>
                    </a:solidFill>
                    <a:latin typeface="+mj-lt"/>
                    <a:cs typeface="Gotham"/>
                  </a:rPr>
                  <a:t>Assess business impacts</a:t>
                </a:r>
                <a:endParaRPr lang="en-US" sz="2000" dirty="0">
                  <a:solidFill>
                    <a:schemeClr val="tx1"/>
                  </a:solidFill>
                  <a:latin typeface="+mj-lt"/>
                  <a:cs typeface="Gotham"/>
                </a:endParaRPr>
              </a:p>
            </p:txBody>
          </p:sp>
        </p:grpSp>
        <p:sp>
          <p:nvSpPr>
            <p:cNvPr id="16" name="Freeform 15"/>
            <p:cNvSpPr/>
            <p:nvPr/>
          </p:nvSpPr>
          <p:spPr>
            <a:xfrm>
              <a:off x="1654270" y="4724400"/>
              <a:ext cx="2155214" cy="212452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solidFill>
              <a:srgbClr val="DDDDD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Conduct in advance of contract</a:t>
              </a:r>
            </a:p>
          </p:txBody>
        </p:sp>
        <p:sp>
          <p:nvSpPr>
            <p:cNvPr id="19" name="Freeform 18"/>
            <p:cNvSpPr/>
            <p:nvPr/>
          </p:nvSpPr>
          <p:spPr>
            <a:xfrm>
              <a:off x="4062424" y="4724400"/>
              <a:ext cx="2155214" cy="212452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solidFill>
              <a:srgbClr val="DDDDD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Share with affected communities</a:t>
              </a:r>
            </a:p>
          </p:txBody>
        </p:sp>
        <p:sp>
          <p:nvSpPr>
            <p:cNvPr id="20" name="Freeform 19"/>
            <p:cNvSpPr/>
            <p:nvPr/>
          </p:nvSpPr>
          <p:spPr>
            <a:xfrm>
              <a:off x="6569686" y="4724400"/>
              <a:ext cx="2155214" cy="212452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solidFill>
              <a:srgbClr val="DDDDD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Identify mitigation measures</a:t>
              </a:r>
            </a:p>
          </p:txBody>
        </p:sp>
      </p:grpSp>
      <p:sp>
        <p:nvSpPr>
          <p:cNvPr id="22" name="Rectangle 2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a:t>
            </a:r>
          </a:p>
          <a:p>
            <a:pPr algn="ctr"/>
            <a:r>
              <a:rPr lang="en-US" dirty="0">
                <a:solidFill>
                  <a:schemeClr val="bg1"/>
                </a:solidFill>
              </a:rPr>
              <a:t>Best Practice</a:t>
            </a:r>
          </a:p>
        </p:txBody>
      </p:sp>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71" y="0"/>
            <a:ext cx="1206387" cy="1206387"/>
          </a:xfrm>
          <a:prstGeom prst="rect">
            <a:avLst/>
          </a:prstGeom>
        </p:spPr>
      </p:pic>
    </p:spTree>
    <p:extLst>
      <p:ext uri="{BB962C8B-B14F-4D97-AF65-F5344CB8AC3E}">
        <p14:creationId xmlns:p14="http://schemas.microsoft.com/office/powerpoint/2010/main" val="183408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89034" y="1614884"/>
            <a:ext cx="6869167" cy="754053"/>
          </a:xfrm>
          <a:prstGeom prst="rect">
            <a:avLst/>
          </a:prstGeom>
          <a:noFill/>
          <a:ln>
            <a:solidFill>
              <a:schemeClr val="bg1">
                <a:lumMod val="65000"/>
              </a:schemeClr>
            </a:solidFill>
            <a:prstDash val="sysDash"/>
          </a:ln>
        </p:spPr>
        <p:txBody>
          <a:bodyPr wrap="square" tIns="182880" bIns="182880" rtlCol="0" anchor="ctr">
            <a:spAutoFit/>
          </a:bodyPr>
          <a:lstStyle/>
          <a:p>
            <a:r>
              <a:rPr lang="en-US" sz="2500" b="1" dirty="0"/>
              <a:t>Assess &amp; Mitigate Impacts</a:t>
            </a:r>
          </a:p>
        </p:txBody>
      </p:sp>
      <p:sp>
        <p:nvSpPr>
          <p:cNvPr id="4" name="TextBox 3"/>
          <p:cNvSpPr txBox="1"/>
          <p:nvPr/>
        </p:nvSpPr>
        <p:spPr>
          <a:xfrm>
            <a:off x="457200" y="2662535"/>
            <a:ext cx="8349484" cy="461665"/>
          </a:xfrm>
          <a:prstGeom prst="rect">
            <a:avLst/>
          </a:prstGeom>
          <a:noFill/>
        </p:spPr>
        <p:txBody>
          <a:bodyPr wrap="square" rtlCol="0">
            <a:spAutoFit/>
          </a:bodyPr>
          <a:lstStyle/>
          <a:p>
            <a:r>
              <a:rPr lang="en-US" sz="2400" dirty="0">
                <a:latin typeface="+mj-lt"/>
                <a:cs typeface="Gotham"/>
              </a:rPr>
              <a:t>Mitigate Impacts</a:t>
            </a:r>
          </a:p>
        </p:txBody>
      </p:sp>
      <p:sp>
        <p:nvSpPr>
          <p:cNvPr id="13" name="Arrow: Pentagon 26"/>
          <p:cNvSpPr/>
          <p:nvPr/>
        </p:nvSpPr>
        <p:spPr bwMode="auto">
          <a:xfrm rot="5400000">
            <a:off x="458723" y="1601723"/>
            <a:ext cx="990601" cy="987552"/>
          </a:xfrm>
          <a:prstGeom prst="homePlate">
            <a:avLst>
              <a:gd name="adj" fmla="val 24411"/>
            </a:avLst>
          </a:prstGeom>
          <a:solidFill>
            <a:srgbClr val="44546A">
              <a:lumMod val="40000"/>
              <a:lumOff val="60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14" name="TextBox 13"/>
          <p:cNvSpPr txBox="1"/>
          <p:nvPr/>
        </p:nvSpPr>
        <p:spPr>
          <a:xfrm>
            <a:off x="824378" y="1828800"/>
            <a:ext cx="242422" cy="369332"/>
          </a:xfrm>
          <a:prstGeom prst="rect">
            <a:avLst/>
          </a:prstGeom>
          <a:noFill/>
        </p:spPr>
        <p:txBody>
          <a:bodyPr wrap="square" rtlCol="0">
            <a:spAutoFit/>
          </a:bodyPr>
          <a:lstStyle/>
          <a:p>
            <a:pPr defTabSz="914400">
              <a:defRPr/>
            </a:pPr>
            <a:r>
              <a:rPr lang="en-US" b="1" kern="0" dirty="0">
                <a:solidFill>
                  <a:sysClr val="windowText" lastClr="000000"/>
                </a:solidFill>
                <a:latin typeface="Myriad Pro"/>
              </a:rPr>
              <a:t>2</a:t>
            </a:r>
          </a:p>
        </p:txBody>
      </p:sp>
      <p:sp>
        <p:nvSpPr>
          <p:cNvPr id="17" name="Rectangle 16"/>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a:t>
            </a:r>
          </a:p>
          <a:p>
            <a:pPr algn="ctr"/>
            <a:r>
              <a:rPr lang="en-US" dirty="0">
                <a:solidFill>
                  <a:schemeClr val="bg1"/>
                </a:solidFill>
              </a:rPr>
              <a:t>Best Practice</a:t>
            </a: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71" y="0"/>
            <a:ext cx="1206387" cy="1206387"/>
          </a:xfrm>
          <a:prstGeom prst="rect">
            <a:avLst/>
          </a:prstGeom>
        </p:spPr>
      </p:pic>
      <p:grpSp>
        <p:nvGrpSpPr>
          <p:cNvPr id="23" name="Group 22"/>
          <p:cNvGrpSpPr/>
          <p:nvPr/>
        </p:nvGrpSpPr>
        <p:grpSpPr>
          <a:xfrm>
            <a:off x="850104" y="3576533"/>
            <a:ext cx="6930084" cy="2214668"/>
            <a:chOff x="3634790" y="2848556"/>
            <a:chExt cx="7157329" cy="2151183"/>
          </a:xfrm>
          <a:solidFill>
            <a:srgbClr val="DDDDDD"/>
          </a:solidFill>
        </p:grpSpPr>
        <p:sp>
          <p:nvSpPr>
            <p:cNvPr id="24" name="Freeform 23"/>
            <p:cNvSpPr/>
            <p:nvPr/>
          </p:nvSpPr>
          <p:spPr>
            <a:xfrm>
              <a:off x="3634790" y="2899379"/>
              <a:ext cx="2225886" cy="206362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Alternative investment models</a:t>
              </a:r>
              <a:endParaRPr lang="en-US" sz="2000" kern="1200" dirty="0">
                <a:solidFill>
                  <a:schemeClr val="tx1"/>
                </a:solidFill>
              </a:endParaRPr>
            </a:p>
          </p:txBody>
        </p:sp>
        <p:sp>
          <p:nvSpPr>
            <p:cNvPr id="25" name="Freeform 24"/>
            <p:cNvSpPr/>
            <p:nvPr/>
          </p:nvSpPr>
          <p:spPr>
            <a:xfrm>
              <a:off x="6111521" y="2853284"/>
              <a:ext cx="2211607"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Resolve existing land disputes as necessary</a:t>
              </a:r>
              <a:endParaRPr lang="en-US" sz="2000" kern="1200" dirty="0">
                <a:solidFill>
                  <a:schemeClr val="tx1"/>
                </a:solidFill>
              </a:endParaRPr>
            </a:p>
          </p:txBody>
        </p:sp>
        <p:sp>
          <p:nvSpPr>
            <p:cNvPr id="26" name="Freeform 25"/>
            <p:cNvSpPr/>
            <p:nvPr/>
          </p:nvSpPr>
          <p:spPr>
            <a:xfrm>
              <a:off x="8580512" y="2848556"/>
              <a:ext cx="2211607"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Compensation &amp; Benefit Sharing</a:t>
              </a:r>
              <a:endParaRPr lang="en-US" sz="2000" kern="1200" dirty="0">
                <a:solidFill>
                  <a:schemeClr val="tx1"/>
                </a:solidFill>
              </a:endParaRPr>
            </a:p>
          </p:txBody>
        </p:sp>
      </p:grpSp>
    </p:spTree>
    <p:extLst>
      <p:ext uri="{BB962C8B-B14F-4D97-AF65-F5344CB8AC3E}">
        <p14:creationId xmlns:p14="http://schemas.microsoft.com/office/powerpoint/2010/main" val="5890251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rrow: Pentagon 25"/>
          <p:cNvSpPr/>
          <p:nvPr/>
        </p:nvSpPr>
        <p:spPr bwMode="auto">
          <a:xfrm rot="5400000">
            <a:off x="458723" y="1616409"/>
            <a:ext cx="990602" cy="987552"/>
          </a:xfrm>
          <a:prstGeom prst="homePlate">
            <a:avLst>
              <a:gd name="adj" fmla="val 24411"/>
            </a:avLst>
          </a:prstGeom>
          <a:solidFill>
            <a:srgbClr val="44546A">
              <a:lumMod val="60000"/>
              <a:lumOff val="40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3" name="TextBox 2"/>
          <p:cNvSpPr txBox="1"/>
          <p:nvPr/>
        </p:nvSpPr>
        <p:spPr>
          <a:xfrm>
            <a:off x="1589034" y="1560493"/>
            <a:ext cx="6869167" cy="954107"/>
          </a:xfrm>
          <a:prstGeom prst="rect">
            <a:avLst/>
          </a:prstGeom>
          <a:noFill/>
          <a:ln>
            <a:solidFill>
              <a:schemeClr val="bg1">
                <a:lumMod val="65000"/>
              </a:schemeClr>
            </a:solidFill>
            <a:prstDash val="sysDash"/>
          </a:ln>
        </p:spPr>
        <p:txBody>
          <a:bodyPr wrap="square" tIns="91440" bIns="91440" rtlCol="0" anchor="ctr">
            <a:spAutoFit/>
          </a:bodyPr>
          <a:lstStyle/>
          <a:p>
            <a:r>
              <a:rPr lang="en-US" sz="2500" b="1" dirty="0"/>
              <a:t>Ensure Adequate Participation, </a:t>
            </a:r>
          </a:p>
          <a:p>
            <a:r>
              <a:rPr lang="en-US" sz="2500" b="1" dirty="0"/>
              <a:t>Consultation, &amp; Negotiation </a:t>
            </a:r>
          </a:p>
        </p:txBody>
      </p:sp>
      <p:sp>
        <p:nvSpPr>
          <p:cNvPr id="4" name="TextBox 3"/>
          <p:cNvSpPr txBox="1"/>
          <p:nvPr/>
        </p:nvSpPr>
        <p:spPr>
          <a:xfrm>
            <a:off x="457200" y="2814935"/>
            <a:ext cx="8349484" cy="461665"/>
          </a:xfrm>
          <a:prstGeom prst="rect">
            <a:avLst/>
          </a:prstGeom>
          <a:noFill/>
        </p:spPr>
        <p:txBody>
          <a:bodyPr wrap="square" rtlCol="0">
            <a:spAutoFit/>
          </a:bodyPr>
          <a:lstStyle/>
          <a:p>
            <a:r>
              <a:rPr lang="en-US" sz="2400" dirty="0">
                <a:latin typeface="+mj-lt"/>
                <a:cs typeface="Gotham"/>
              </a:rPr>
              <a:t>Consultations &amp; Negotiations Are:</a:t>
            </a:r>
          </a:p>
        </p:txBody>
      </p:sp>
      <p:grpSp>
        <p:nvGrpSpPr>
          <p:cNvPr id="11" name="Group 10"/>
          <p:cNvGrpSpPr/>
          <p:nvPr/>
        </p:nvGrpSpPr>
        <p:grpSpPr>
          <a:xfrm>
            <a:off x="1143000" y="3733800"/>
            <a:ext cx="6787048" cy="1959071"/>
            <a:chOff x="3634790" y="2853284"/>
            <a:chExt cx="7074808" cy="2146455"/>
          </a:xfrm>
          <a:solidFill>
            <a:srgbClr val="DDDDDD"/>
          </a:solidFill>
        </p:grpSpPr>
        <p:sp>
          <p:nvSpPr>
            <p:cNvPr id="32" name="Freeform 31"/>
            <p:cNvSpPr/>
            <p:nvPr/>
          </p:nvSpPr>
          <p:spPr>
            <a:xfrm>
              <a:off x="3634790" y="2899379"/>
              <a:ext cx="2225886" cy="206362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Inclusive, Participatory &amp; Meaningful</a:t>
              </a:r>
            </a:p>
          </p:txBody>
        </p:sp>
        <p:sp>
          <p:nvSpPr>
            <p:cNvPr id="35" name="Freeform 34"/>
            <p:cNvSpPr/>
            <p:nvPr/>
          </p:nvSpPr>
          <p:spPr>
            <a:xfrm>
              <a:off x="6111521" y="2853284"/>
              <a:ext cx="2211607"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kern="1200" dirty="0">
                  <a:solidFill>
                    <a:schemeClr val="tx1"/>
                  </a:solidFill>
                </a:rPr>
                <a:t>Held in Advance</a:t>
              </a:r>
            </a:p>
          </p:txBody>
        </p:sp>
        <p:sp>
          <p:nvSpPr>
            <p:cNvPr id="38" name="Freeform 37"/>
            <p:cNvSpPr/>
            <p:nvPr/>
          </p:nvSpPr>
          <p:spPr>
            <a:xfrm>
              <a:off x="8497990" y="2853284"/>
              <a:ext cx="2211608"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algn="ctr" defTabSz="266700">
                <a:lnSpc>
                  <a:spcPct val="90000"/>
                </a:lnSpc>
                <a:spcBef>
                  <a:spcPct val="0"/>
                </a:spcBef>
                <a:spcAft>
                  <a:spcPct val="35000"/>
                </a:spcAft>
              </a:pPr>
              <a:r>
                <a:rPr lang="en-US" sz="2000" dirty="0">
                  <a:solidFill>
                    <a:schemeClr val="tx1"/>
                  </a:solidFill>
                  <a:latin typeface="+mj-lt"/>
                  <a:cs typeface="Gotham"/>
                </a:rPr>
                <a:t>Informative &amp; Transparent</a:t>
              </a:r>
            </a:p>
          </p:txBody>
        </p:sp>
      </p:grpSp>
      <p:sp>
        <p:nvSpPr>
          <p:cNvPr id="21" name="TextBox 20"/>
          <p:cNvSpPr txBox="1"/>
          <p:nvPr/>
        </p:nvSpPr>
        <p:spPr>
          <a:xfrm>
            <a:off x="768580" y="1828800"/>
            <a:ext cx="374420" cy="369332"/>
          </a:xfrm>
          <a:prstGeom prst="rect">
            <a:avLst/>
          </a:prstGeom>
          <a:noFill/>
        </p:spPr>
        <p:txBody>
          <a:bodyPr wrap="square" rtlCol="0">
            <a:spAutoFit/>
          </a:bodyPr>
          <a:lstStyle/>
          <a:p>
            <a:pPr defTabSz="914400">
              <a:defRPr/>
            </a:pPr>
            <a:r>
              <a:rPr lang="en-US" b="1" kern="0" dirty="0">
                <a:solidFill>
                  <a:sysClr val="windowText" lastClr="000000"/>
                </a:solidFill>
                <a:latin typeface="+mj-lt"/>
              </a:rPr>
              <a:t>3</a:t>
            </a:r>
          </a:p>
        </p:txBody>
      </p:sp>
      <p:sp>
        <p:nvSpPr>
          <p:cNvPr id="23" name="Rectangle 22"/>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a:t>
            </a:r>
          </a:p>
          <a:p>
            <a:pPr algn="ctr"/>
            <a:r>
              <a:rPr lang="en-US" dirty="0">
                <a:solidFill>
                  <a:schemeClr val="bg1"/>
                </a:solidFill>
              </a:rPr>
              <a:t>Best Practice</a:t>
            </a:r>
          </a:p>
        </p:txBody>
      </p:sp>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71" y="0"/>
            <a:ext cx="1206387" cy="1206387"/>
          </a:xfrm>
          <a:prstGeom prst="rect">
            <a:avLst/>
          </a:prstGeom>
        </p:spPr>
      </p:pic>
    </p:spTree>
    <p:extLst>
      <p:ext uri="{BB962C8B-B14F-4D97-AF65-F5344CB8AC3E}">
        <p14:creationId xmlns:p14="http://schemas.microsoft.com/office/powerpoint/2010/main" val="38916715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89034" y="1752853"/>
            <a:ext cx="6869167" cy="569387"/>
          </a:xfrm>
          <a:prstGeom prst="rect">
            <a:avLst/>
          </a:prstGeom>
          <a:noFill/>
          <a:ln>
            <a:solidFill>
              <a:schemeClr val="bg1">
                <a:lumMod val="65000"/>
              </a:schemeClr>
            </a:solidFill>
            <a:prstDash val="sysDash"/>
          </a:ln>
        </p:spPr>
        <p:txBody>
          <a:bodyPr wrap="square" tIns="91440" bIns="91440" rtlCol="0" anchor="ctr">
            <a:spAutoFit/>
          </a:bodyPr>
          <a:lstStyle/>
          <a:p>
            <a:r>
              <a:rPr lang="en-US" sz="2500" b="1" dirty="0"/>
              <a:t>Compensation</a:t>
            </a:r>
          </a:p>
        </p:txBody>
      </p:sp>
      <p:sp>
        <p:nvSpPr>
          <p:cNvPr id="4" name="TextBox 3"/>
          <p:cNvSpPr txBox="1"/>
          <p:nvPr/>
        </p:nvSpPr>
        <p:spPr>
          <a:xfrm>
            <a:off x="146817" y="3254619"/>
            <a:ext cx="3385775" cy="461665"/>
          </a:xfrm>
          <a:prstGeom prst="rect">
            <a:avLst/>
          </a:prstGeom>
          <a:noFill/>
        </p:spPr>
        <p:txBody>
          <a:bodyPr wrap="square" rtlCol="0">
            <a:spAutoFit/>
          </a:bodyPr>
          <a:lstStyle/>
          <a:p>
            <a:r>
              <a:rPr lang="en-US" sz="2400" dirty="0">
                <a:latin typeface="+mj-lt"/>
                <a:cs typeface="Gotham"/>
              </a:rPr>
              <a:t>Compensation should:</a:t>
            </a:r>
          </a:p>
        </p:txBody>
      </p:sp>
      <p:sp>
        <p:nvSpPr>
          <p:cNvPr id="21" name="TextBox 20"/>
          <p:cNvSpPr txBox="1"/>
          <p:nvPr/>
        </p:nvSpPr>
        <p:spPr>
          <a:xfrm>
            <a:off x="768580" y="1828800"/>
            <a:ext cx="374420" cy="307777"/>
          </a:xfrm>
          <a:prstGeom prst="rect">
            <a:avLst/>
          </a:prstGeom>
          <a:noFill/>
        </p:spPr>
        <p:txBody>
          <a:bodyPr wrap="square" rtlCol="0">
            <a:spAutoFit/>
          </a:bodyPr>
          <a:lstStyle/>
          <a:p>
            <a:pPr defTabSz="914400">
              <a:defRPr/>
            </a:pPr>
            <a:r>
              <a:rPr lang="en-US" sz="1400" b="1" kern="0" dirty="0">
                <a:solidFill>
                  <a:sysClr val="windowText" lastClr="000000"/>
                </a:solidFill>
                <a:latin typeface="Myriad Pro"/>
              </a:rPr>
              <a:t>3</a:t>
            </a:r>
          </a:p>
        </p:txBody>
      </p:sp>
      <p:sp>
        <p:nvSpPr>
          <p:cNvPr id="17" name="Arrow: Pentagon 24"/>
          <p:cNvSpPr/>
          <p:nvPr/>
        </p:nvSpPr>
        <p:spPr bwMode="auto">
          <a:xfrm rot="5400000">
            <a:off x="427151" y="1554050"/>
            <a:ext cx="1047651" cy="987552"/>
          </a:xfrm>
          <a:prstGeom prst="homePlate">
            <a:avLst>
              <a:gd name="adj" fmla="val 24411"/>
            </a:avLst>
          </a:prstGeom>
          <a:solidFill>
            <a:srgbClr val="44546A">
              <a:lumMod val="75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23" name="TextBox 22"/>
          <p:cNvSpPr txBox="1"/>
          <p:nvPr/>
        </p:nvSpPr>
        <p:spPr>
          <a:xfrm>
            <a:off x="830958" y="1828800"/>
            <a:ext cx="388242" cy="369332"/>
          </a:xfrm>
          <a:prstGeom prst="rect">
            <a:avLst/>
          </a:prstGeom>
          <a:noFill/>
        </p:spPr>
        <p:txBody>
          <a:bodyPr wrap="square" rtlCol="0">
            <a:spAutoFit/>
          </a:bodyPr>
          <a:lstStyle/>
          <a:p>
            <a:pPr defTabSz="914400">
              <a:defRPr/>
            </a:pPr>
            <a:r>
              <a:rPr lang="en-US" b="1" kern="0" dirty="0">
                <a:solidFill>
                  <a:prstClr val="white"/>
                </a:solidFill>
                <a:latin typeface="+mj-lt"/>
              </a:rPr>
              <a:t>4</a:t>
            </a:r>
          </a:p>
        </p:txBody>
      </p:sp>
      <p:grpSp>
        <p:nvGrpSpPr>
          <p:cNvPr id="5" name="Group 4"/>
          <p:cNvGrpSpPr/>
          <p:nvPr/>
        </p:nvGrpSpPr>
        <p:grpSpPr>
          <a:xfrm>
            <a:off x="2743201" y="2571652"/>
            <a:ext cx="5715000" cy="4286348"/>
            <a:chOff x="2743200" y="2438399"/>
            <a:chExt cx="6019798" cy="4419601"/>
          </a:xfrm>
        </p:grpSpPr>
        <p:grpSp>
          <p:nvGrpSpPr>
            <p:cNvPr id="11" name="Group 10"/>
            <p:cNvGrpSpPr/>
            <p:nvPr/>
          </p:nvGrpSpPr>
          <p:grpSpPr>
            <a:xfrm>
              <a:off x="2743200" y="2438399"/>
              <a:ext cx="6019798" cy="4419601"/>
              <a:chOff x="2536125" y="2786207"/>
              <a:chExt cx="5775651" cy="3890450"/>
            </a:xfrm>
            <a:solidFill>
              <a:srgbClr val="DDDDDD"/>
            </a:solidFill>
          </p:grpSpPr>
          <p:sp>
            <p:nvSpPr>
              <p:cNvPr id="32" name="Freeform 31"/>
              <p:cNvSpPr/>
              <p:nvPr/>
            </p:nvSpPr>
            <p:spPr>
              <a:xfrm>
                <a:off x="3634790" y="2786208"/>
                <a:ext cx="2225886" cy="206362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Be informed by consultation with different stakeholder groups</a:t>
                </a:r>
              </a:p>
            </p:txBody>
          </p:sp>
          <p:sp>
            <p:nvSpPr>
              <p:cNvPr id="35" name="Freeform 34"/>
              <p:cNvSpPr/>
              <p:nvPr/>
            </p:nvSpPr>
            <p:spPr>
              <a:xfrm>
                <a:off x="6100169" y="2786207"/>
                <a:ext cx="2211607"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rPr>
                  <a:t>Include multiple options</a:t>
                </a:r>
              </a:p>
            </p:txBody>
          </p:sp>
          <p:sp>
            <p:nvSpPr>
              <p:cNvPr id="38" name="Freeform 37"/>
              <p:cNvSpPr/>
              <p:nvPr/>
            </p:nvSpPr>
            <p:spPr>
              <a:xfrm>
                <a:off x="2536125" y="4530202"/>
                <a:ext cx="2211608"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algn="ctr" defTabSz="266700">
                  <a:lnSpc>
                    <a:spcPct val="90000"/>
                  </a:lnSpc>
                  <a:spcBef>
                    <a:spcPct val="0"/>
                  </a:spcBef>
                  <a:spcAft>
                    <a:spcPct val="35000"/>
                  </a:spcAft>
                </a:pPr>
                <a:r>
                  <a:rPr lang="en-US" sz="2000" dirty="0">
                    <a:solidFill>
                      <a:schemeClr val="tx1"/>
                    </a:solidFill>
                    <a:latin typeface="+mj-lt"/>
                    <a:cs typeface="Gotham"/>
                  </a:rPr>
                  <a:t>Structured sustainably</a:t>
                </a:r>
              </a:p>
            </p:txBody>
          </p:sp>
        </p:grpSp>
        <p:sp>
          <p:nvSpPr>
            <p:cNvPr id="24" name="Freeform 23"/>
            <p:cNvSpPr/>
            <p:nvPr/>
          </p:nvSpPr>
          <p:spPr>
            <a:xfrm>
              <a:off x="5162503" y="4419600"/>
              <a:ext cx="2305097" cy="2438400"/>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solidFill>
              <a:srgbClr val="DDDDD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algn="ctr" defTabSz="266700">
                <a:lnSpc>
                  <a:spcPct val="90000"/>
                </a:lnSpc>
                <a:spcBef>
                  <a:spcPct val="0"/>
                </a:spcBef>
                <a:spcAft>
                  <a:spcPct val="35000"/>
                </a:spcAft>
              </a:pPr>
              <a:r>
                <a:rPr lang="en-US" sz="2000" dirty="0">
                  <a:solidFill>
                    <a:schemeClr val="tx1"/>
                  </a:solidFill>
                  <a:latin typeface="+mj-lt"/>
                  <a:cs typeface="Gotham"/>
                </a:rPr>
                <a:t>Documented</a:t>
              </a:r>
            </a:p>
          </p:txBody>
        </p:sp>
      </p:grpSp>
      <p:sp>
        <p:nvSpPr>
          <p:cNvPr id="25" name="Rectangle 24"/>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a:t>
            </a:r>
          </a:p>
          <a:p>
            <a:pPr algn="ctr"/>
            <a:r>
              <a:rPr lang="en-US" dirty="0">
                <a:solidFill>
                  <a:schemeClr val="bg1"/>
                </a:solidFill>
              </a:rPr>
              <a:t>Best Practice</a:t>
            </a:r>
          </a:p>
        </p:txBody>
      </p:sp>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71" y="0"/>
            <a:ext cx="1206387" cy="1206387"/>
          </a:xfrm>
          <a:prstGeom prst="rect">
            <a:avLst/>
          </a:prstGeom>
        </p:spPr>
      </p:pic>
    </p:spTree>
    <p:extLst>
      <p:ext uri="{BB962C8B-B14F-4D97-AF65-F5344CB8AC3E}">
        <p14:creationId xmlns:p14="http://schemas.microsoft.com/office/powerpoint/2010/main" val="28579623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89034" y="1752853"/>
            <a:ext cx="6869167" cy="569387"/>
          </a:xfrm>
          <a:prstGeom prst="rect">
            <a:avLst/>
          </a:prstGeom>
          <a:noFill/>
          <a:ln>
            <a:solidFill>
              <a:schemeClr val="bg1">
                <a:lumMod val="65000"/>
              </a:schemeClr>
            </a:solidFill>
            <a:prstDash val="sysDash"/>
          </a:ln>
        </p:spPr>
        <p:txBody>
          <a:bodyPr wrap="square" tIns="91440" bIns="91440" rtlCol="0" anchor="ctr">
            <a:spAutoFit/>
          </a:bodyPr>
          <a:lstStyle/>
          <a:p>
            <a:r>
              <a:rPr lang="en-US" sz="2500" b="1" dirty="0"/>
              <a:t>Establish Grievance Mechanisms</a:t>
            </a:r>
          </a:p>
        </p:txBody>
      </p:sp>
      <p:sp>
        <p:nvSpPr>
          <p:cNvPr id="4" name="TextBox 3"/>
          <p:cNvSpPr txBox="1"/>
          <p:nvPr/>
        </p:nvSpPr>
        <p:spPr>
          <a:xfrm>
            <a:off x="0" y="3551186"/>
            <a:ext cx="3353675" cy="461665"/>
          </a:xfrm>
          <a:prstGeom prst="rect">
            <a:avLst/>
          </a:prstGeom>
          <a:noFill/>
        </p:spPr>
        <p:txBody>
          <a:bodyPr wrap="square" rtlCol="0">
            <a:spAutoFit/>
          </a:bodyPr>
          <a:lstStyle/>
          <a:p>
            <a:r>
              <a:rPr lang="en-US" sz="2400" dirty="0">
                <a:latin typeface="+mj-lt"/>
                <a:cs typeface="Gotham"/>
              </a:rPr>
              <a:t>Grievance Mechanisms</a:t>
            </a:r>
          </a:p>
        </p:txBody>
      </p:sp>
      <p:grpSp>
        <p:nvGrpSpPr>
          <p:cNvPr id="2" name="Group 1"/>
          <p:cNvGrpSpPr/>
          <p:nvPr/>
        </p:nvGrpSpPr>
        <p:grpSpPr>
          <a:xfrm>
            <a:off x="3547366" y="2571652"/>
            <a:ext cx="5446857" cy="3530155"/>
            <a:chOff x="2339052" y="2287999"/>
            <a:chExt cx="5497526" cy="3981958"/>
          </a:xfrm>
        </p:grpSpPr>
        <p:grpSp>
          <p:nvGrpSpPr>
            <p:cNvPr id="11" name="Group 10"/>
            <p:cNvGrpSpPr/>
            <p:nvPr/>
          </p:nvGrpSpPr>
          <p:grpSpPr>
            <a:xfrm>
              <a:off x="2339052" y="2287999"/>
              <a:ext cx="4419920" cy="2209800"/>
              <a:chOff x="5578351" y="2337115"/>
              <a:chExt cx="4564855" cy="2146455"/>
            </a:xfrm>
            <a:solidFill>
              <a:srgbClr val="DDDDDD"/>
            </a:solidFill>
          </p:grpSpPr>
          <p:sp>
            <p:nvSpPr>
              <p:cNvPr id="32" name="Freeform 31"/>
              <p:cNvSpPr/>
              <p:nvPr/>
            </p:nvSpPr>
            <p:spPr>
              <a:xfrm>
                <a:off x="7917320" y="2382716"/>
                <a:ext cx="2225886" cy="206362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Accessible &amp; Transparent</a:t>
                </a:r>
              </a:p>
            </p:txBody>
          </p:sp>
          <p:sp>
            <p:nvSpPr>
              <p:cNvPr id="35" name="Freeform 34"/>
              <p:cNvSpPr/>
              <p:nvPr/>
            </p:nvSpPr>
            <p:spPr>
              <a:xfrm>
                <a:off x="5578351" y="2337115"/>
                <a:ext cx="2211607"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rPr>
                  <a:t>Participatory</a:t>
                </a:r>
              </a:p>
            </p:txBody>
          </p:sp>
        </p:grpSp>
        <p:sp>
          <p:nvSpPr>
            <p:cNvPr id="16" name="Freeform 15"/>
            <p:cNvSpPr/>
            <p:nvPr/>
          </p:nvSpPr>
          <p:spPr>
            <a:xfrm>
              <a:off x="3448360" y="4145431"/>
              <a:ext cx="2155214" cy="212452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solidFill>
              <a:srgbClr val="DDDDD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Predictable</a:t>
              </a:r>
            </a:p>
          </p:txBody>
        </p:sp>
        <p:sp>
          <p:nvSpPr>
            <p:cNvPr id="19" name="Freeform 18"/>
            <p:cNvSpPr/>
            <p:nvPr/>
          </p:nvSpPr>
          <p:spPr>
            <a:xfrm>
              <a:off x="5681364" y="4114596"/>
              <a:ext cx="2155214" cy="212452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solidFill>
              <a:srgbClr val="DDDDD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Equitable</a:t>
              </a:r>
            </a:p>
          </p:txBody>
        </p:sp>
      </p:grpSp>
      <p:sp>
        <p:nvSpPr>
          <p:cNvPr id="21" name="TextBox 20"/>
          <p:cNvSpPr txBox="1"/>
          <p:nvPr/>
        </p:nvSpPr>
        <p:spPr>
          <a:xfrm>
            <a:off x="768580" y="1828800"/>
            <a:ext cx="374420" cy="307777"/>
          </a:xfrm>
          <a:prstGeom prst="rect">
            <a:avLst/>
          </a:prstGeom>
          <a:noFill/>
        </p:spPr>
        <p:txBody>
          <a:bodyPr wrap="square" rtlCol="0">
            <a:spAutoFit/>
          </a:bodyPr>
          <a:lstStyle/>
          <a:p>
            <a:pPr defTabSz="914400">
              <a:defRPr/>
            </a:pPr>
            <a:r>
              <a:rPr lang="en-US" sz="1400" b="1" kern="0" dirty="0">
                <a:solidFill>
                  <a:sysClr val="windowText" lastClr="000000"/>
                </a:solidFill>
                <a:latin typeface="Myriad Pro"/>
              </a:rPr>
              <a:t>3</a:t>
            </a:r>
          </a:p>
        </p:txBody>
      </p:sp>
      <p:sp>
        <p:nvSpPr>
          <p:cNvPr id="17" name="Arrow: Pentagon 24"/>
          <p:cNvSpPr/>
          <p:nvPr/>
        </p:nvSpPr>
        <p:spPr bwMode="auto">
          <a:xfrm rot="5400000">
            <a:off x="427151" y="1554050"/>
            <a:ext cx="1047651" cy="987552"/>
          </a:xfrm>
          <a:prstGeom prst="homePlate">
            <a:avLst>
              <a:gd name="adj" fmla="val 24411"/>
            </a:avLst>
          </a:prstGeom>
          <a:solidFill>
            <a:schemeClr val="tx1">
              <a:lumMod val="85000"/>
              <a:lumOff val="15000"/>
            </a:schemeClr>
          </a:solidFill>
          <a:ln w="9525" cap="flat" cmpd="sng" algn="ctr">
            <a:solidFill>
              <a:sysClr val="window" lastClr="FFFFFF"/>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23" name="TextBox 22"/>
          <p:cNvSpPr txBox="1"/>
          <p:nvPr/>
        </p:nvSpPr>
        <p:spPr>
          <a:xfrm>
            <a:off x="838200" y="1828800"/>
            <a:ext cx="388242" cy="369332"/>
          </a:xfrm>
          <a:prstGeom prst="rect">
            <a:avLst/>
          </a:prstGeom>
          <a:noFill/>
        </p:spPr>
        <p:txBody>
          <a:bodyPr wrap="square" rtlCol="0">
            <a:spAutoFit/>
          </a:bodyPr>
          <a:lstStyle/>
          <a:p>
            <a:pPr defTabSz="914400">
              <a:defRPr/>
            </a:pPr>
            <a:r>
              <a:rPr lang="en-US" b="1" kern="0" dirty="0">
                <a:solidFill>
                  <a:prstClr val="white"/>
                </a:solidFill>
                <a:latin typeface="+mj-lt"/>
              </a:rPr>
              <a:t>5</a:t>
            </a:r>
          </a:p>
        </p:txBody>
      </p:sp>
      <p:sp>
        <p:nvSpPr>
          <p:cNvPr id="22" name="Freeform 21"/>
          <p:cNvSpPr/>
          <p:nvPr/>
        </p:nvSpPr>
        <p:spPr>
          <a:xfrm>
            <a:off x="2362200" y="4191000"/>
            <a:ext cx="2135350" cy="1883472"/>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solidFill>
            <a:srgbClr val="DDDDD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Legitimate</a:t>
            </a:r>
          </a:p>
        </p:txBody>
      </p:sp>
      <p:sp>
        <p:nvSpPr>
          <p:cNvPr id="24" name="Rectangle 23"/>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a:t>
            </a:r>
          </a:p>
          <a:p>
            <a:pPr algn="ctr"/>
            <a:r>
              <a:rPr lang="en-US" dirty="0">
                <a:solidFill>
                  <a:schemeClr val="bg1"/>
                </a:solidFill>
              </a:rPr>
              <a:t>Best Practice</a:t>
            </a:r>
          </a:p>
        </p:txBody>
      </p: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71" y="0"/>
            <a:ext cx="1206387" cy="1206387"/>
          </a:xfrm>
          <a:prstGeom prst="rect">
            <a:avLst/>
          </a:prstGeom>
        </p:spPr>
      </p:pic>
    </p:spTree>
    <p:extLst>
      <p:ext uri="{BB962C8B-B14F-4D97-AF65-F5344CB8AC3E}">
        <p14:creationId xmlns:p14="http://schemas.microsoft.com/office/powerpoint/2010/main" val="15498222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89034" y="1752853"/>
            <a:ext cx="6869167" cy="569387"/>
          </a:xfrm>
          <a:prstGeom prst="rect">
            <a:avLst/>
          </a:prstGeom>
          <a:noFill/>
          <a:ln>
            <a:solidFill>
              <a:schemeClr val="bg1">
                <a:lumMod val="65000"/>
              </a:schemeClr>
            </a:solidFill>
            <a:prstDash val="sysDash"/>
          </a:ln>
        </p:spPr>
        <p:txBody>
          <a:bodyPr wrap="square" tIns="91440" bIns="91440" rtlCol="0" anchor="ctr">
            <a:spAutoFit/>
          </a:bodyPr>
          <a:lstStyle/>
          <a:p>
            <a:r>
              <a:rPr lang="en-US" sz="2500" b="1" dirty="0"/>
              <a:t>Monitor &amp; Enforce Agreements</a:t>
            </a:r>
          </a:p>
        </p:txBody>
      </p:sp>
      <p:sp>
        <p:nvSpPr>
          <p:cNvPr id="4" name="TextBox 3"/>
          <p:cNvSpPr txBox="1"/>
          <p:nvPr/>
        </p:nvSpPr>
        <p:spPr>
          <a:xfrm>
            <a:off x="146817" y="3254619"/>
            <a:ext cx="3282183" cy="461665"/>
          </a:xfrm>
          <a:prstGeom prst="rect">
            <a:avLst/>
          </a:prstGeom>
          <a:noFill/>
        </p:spPr>
        <p:txBody>
          <a:bodyPr wrap="square" rtlCol="0">
            <a:spAutoFit/>
          </a:bodyPr>
          <a:lstStyle/>
          <a:p>
            <a:r>
              <a:rPr lang="en-US" sz="2400" dirty="0">
                <a:latin typeface="+mj-lt"/>
                <a:cs typeface="Gotham"/>
              </a:rPr>
              <a:t>Monitoring should be:</a:t>
            </a:r>
          </a:p>
        </p:txBody>
      </p:sp>
      <p:sp>
        <p:nvSpPr>
          <p:cNvPr id="21" name="TextBox 20"/>
          <p:cNvSpPr txBox="1"/>
          <p:nvPr/>
        </p:nvSpPr>
        <p:spPr>
          <a:xfrm>
            <a:off x="768580" y="1828800"/>
            <a:ext cx="374420" cy="307777"/>
          </a:xfrm>
          <a:prstGeom prst="rect">
            <a:avLst/>
          </a:prstGeom>
          <a:noFill/>
        </p:spPr>
        <p:txBody>
          <a:bodyPr wrap="square" rtlCol="0">
            <a:spAutoFit/>
          </a:bodyPr>
          <a:lstStyle/>
          <a:p>
            <a:pPr defTabSz="914400">
              <a:defRPr/>
            </a:pPr>
            <a:r>
              <a:rPr lang="en-US" sz="1400" b="1" kern="0" dirty="0">
                <a:solidFill>
                  <a:sysClr val="windowText" lastClr="000000"/>
                </a:solidFill>
                <a:latin typeface="Myriad Pro"/>
              </a:rPr>
              <a:t>3</a:t>
            </a:r>
          </a:p>
        </p:txBody>
      </p:sp>
      <p:sp>
        <p:nvSpPr>
          <p:cNvPr id="17" name="Arrow: Pentagon 24"/>
          <p:cNvSpPr/>
          <p:nvPr/>
        </p:nvSpPr>
        <p:spPr bwMode="auto">
          <a:xfrm rot="5400000">
            <a:off x="427151" y="1554050"/>
            <a:ext cx="1047651" cy="987552"/>
          </a:xfrm>
          <a:prstGeom prst="homePlate">
            <a:avLst>
              <a:gd name="adj" fmla="val 24411"/>
            </a:avLst>
          </a:prstGeom>
          <a:solidFill>
            <a:srgbClr val="44546A">
              <a:lumMod val="75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23" name="TextBox 22"/>
          <p:cNvSpPr txBox="1"/>
          <p:nvPr/>
        </p:nvSpPr>
        <p:spPr>
          <a:xfrm>
            <a:off x="830958" y="1828800"/>
            <a:ext cx="388242" cy="369332"/>
          </a:xfrm>
          <a:prstGeom prst="rect">
            <a:avLst/>
          </a:prstGeom>
          <a:noFill/>
        </p:spPr>
        <p:txBody>
          <a:bodyPr wrap="square" rtlCol="0">
            <a:spAutoFit/>
          </a:bodyPr>
          <a:lstStyle/>
          <a:p>
            <a:pPr defTabSz="914400">
              <a:defRPr/>
            </a:pPr>
            <a:r>
              <a:rPr lang="en-US" b="1" kern="0" dirty="0">
                <a:solidFill>
                  <a:prstClr val="white"/>
                </a:solidFill>
                <a:latin typeface="+mj-lt"/>
              </a:rPr>
              <a:t>6</a:t>
            </a:r>
          </a:p>
        </p:txBody>
      </p:sp>
      <p:grpSp>
        <p:nvGrpSpPr>
          <p:cNvPr id="5" name="Group 4"/>
          <p:cNvGrpSpPr/>
          <p:nvPr/>
        </p:nvGrpSpPr>
        <p:grpSpPr>
          <a:xfrm>
            <a:off x="2438400" y="2571652"/>
            <a:ext cx="5715000" cy="4286348"/>
            <a:chOff x="2743200" y="2438399"/>
            <a:chExt cx="6019798" cy="4419601"/>
          </a:xfrm>
        </p:grpSpPr>
        <p:grpSp>
          <p:nvGrpSpPr>
            <p:cNvPr id="11" name="Group 10"/>
            <p:cNvGrpSpPr/>
            <p:nvPr/>
          </p:nvGrpSpPr>
          <p:grpSpPr>
            <a:xfrm>
              <a:off x="2743200" y="2438399"/>
              <a:ext cx="6019798" cy="4419601"/>
              <a:chOff x="2536125" y="2786207"/>
              <a:chExt cx="5775651" cy="3890450"/>
            </a:xfrm>
            <a:solidFill>
              <a:srgbClr val="DDDDDD"/>
            </a:solidFill>
          </p:grpSpPr>
          <p:sp>
            <p:nvSpPr>
              <p:cNvPr id="32" name="Freeform 31"/>
              <p:cNvSpPr/>
              <p:nvPr/>
            </p:nvSpPr>
            <p:spPr>
              <a:xfrm>
                <a:off x="3634790" y="2786208"/>
                <a:ext cx="2225886" cy="206362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Participatory &amp; Transparent</a:t>
                </a:r>
              </a:p>
            </p:txBody>
          </p:sp>
          <p:sp>
            <p:nvSpPr>
              <p:cNvPr id="35" name="Freeform 34"/>
              <p:cNvSpPr/>
              <p:nvPr/>
            </p:nvSpPr>
            <p:spPr>
              <a:xfrm>
                <a:off x="6100169" y="2786207"/>
                <a:ext cx="2211607"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rPr>
                  <a:t>Enforceable</a:t>
                </a:r>
              </a:p>
            </p:txBody>
          </p:sp>
          <p:sp>
            <p:nvSpPr>
              <p:cNvPr id="38" name="Freeform 37"/>
              <p:cNvSpPr/>
              <p:nvPr/>
            </p:nvSpPr>
            <p:spPr>
              <a:xfrm>
                <a:off x="2536125" y="4530202"/>
                <a:ext cx="2211608"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algn="ctr" defTabSz="266700">
                  <a:lnSpc>
                    <a:spcPct val="90000"/>
                  </a:lnSpc>
                  <a:spcBef>
                    <a:spcPct val="0"/>
                  </a:spcBef>
                  <a:spcAft>
                    <a:spcPct val="35000"/>
                  </a:spcAft>
                </a:pPr>
                <a:r>
                  <a:rPr lang="en-US" sz="2000" dirty="0">
                    <a:solidFill>
                      <a:schemeClr val="tx1"/>
                    </a:solidFill>
                    <a:latin typeface="+mj-lt"/>
                    <a:cs typeface="Gotham"/>
                  </a:rPr>
                  <a:t>Developed early</a:t>
                </a:r>
              </a:p>
            </p:txBody>
          </p:sp>
        </p:grpSp>
        <p:sp>
          <p:nvSpPr>
            <p:cNvPr id="24" name="Freeform 23"/>
            <p:cNvSpPr/>
            <p:nvPr/>
          </p:nvSpPr>
          <p:spPr>
            <a:xfrm>
              <a:off x="5162503" y="4419600"/>
              <a:ext cx="2305097" cy="2438400"/>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solidFill>
              <a:srgbClr val="DDDDD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algn="ctr" defTabSz="266700">
                <a:lnSpc>
                  <a:spcPct val="90000"/>
                </a:lnSpc>
                <a:spcBef>
                  <a:spcPct val="0"/>
                </a:spcBef>
                <a:spcAft>
                  <a:spcPct val="35000"/>
                </a:spcAft>
              </a:pPr>
              <a:r>
                <a:rPr lang="en-US" sz="2000" dirty="0">
                  <a:solidFill>
                    <a:schemeClr val="tx1"/>
                  </a:solidFill>
                  <a:latin typeface="+mj-lt"/>
                  <a:cs typeface="Gotham"/>
                </a:rPr>
                <a:t>Continuous &amp; Responsive</a:t>
              </a:r>
            </a:p>
          </p:txBody>
        </p:sp>
      </p:grpSp>
      <p:sp>
        <p:nvSpPr>
          <p:cNvPr id="25" name="Rectangle 24"/>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a:t>
            </a:r>
          </a:p>
          <a:p>
            <a:pPr algn="ctr"/>
            <a:r>
              <a:rPr lang="en-US" dirty="0">
                <a:solidFill>
                  <a:schemeClr val="bg1"/>
                </a:solidFill>
              </a:rPr>
              <a:t>Best Practice</a:t>
            </a:r>
          </a:p>
        </p:txBody>
      </p:sp>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71" y="0"/>
            <a:ext cx="1206387" cy="1206387"/>
          </a:xfrm>
          <a:prstGeom prst="rect">
            <a:avLst/>
          </a:prstGeom>
        </p:spPr>
      </p:pic>
    </p:spTree>
    <p:extLst>
      <p:ext uri="{BB962C8B-B14F-4D97-AF65-F5344CB8AC3E}">
        <p14:creationId xmlns:p14="http://schemas.microsoft.com/office/powerpoint/2010/main" val="21103436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prstClr val="white"/>
                </a:solidFill>
              </a:rPr>
              <a:t>Other Resources</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5" y="0"/>
            <a:ext cx="1199493" cy="1199493"/>
          </a:xfrm>
          <a:prstGeom prst="rect">
            <a:avLst/>
          </a:prstGeom>
        </p:spPr>
      </p:pic>
      <p:sp>
        <p:nvSpPr>
          <p:cNvPr id="2" name="TextBox 1"/>
          <p:cNvSpPr txBox="1"/>
          <p:nvPr/>
        </p:nvSpPr>
        <p:spPr>
          <a:xfrm>
            <a:off x="318340" y="1587470"/>
            <a:ext cx="8237490" cy="3683060"/>
          </a:xfrm>
          <a:prstGeom prst="rect">
            <a:avLst/>
          </a:prstGeom>
          <a:noFill/>
        </p:spPr>
        <p:txBody>
          <a:bodyPr wrap="square" rtlCol="0">
            <a:spAutoFit/>
          </a:bodyPr>
          <a:lstStyle/>
          <a:p>
            <a:pPr marL="514350" indent="-457200">
              <a:lnSpc>
                <a:spcPts val="4000"/>
              </a:lnSpc>
              <a:buFont typeface="Wingdings" panose="05000000000000000000" pitchFamily="2" charset="2"/>
              <a:buChar char="Ø"/>
            </a:pPr>
            <a:r>
              <a:rPr lang="en-US" sz="2600" dirty="0">
                <a:solidFill>
                  <a:srgbClr val="9BBB59">
                    <a:lumMod val="50000"/>
                  </a:srgbClr>
                </a:solidFill>
              </a:rPr>
              <a:t>FAO Governance of Tenure Technical Guides and E-Learning Modules.</a:t>
            </a:r>
          </a:p>
          <a:p>
            <a:pPr marL="971550" lvl="1" indent="-457200">
              <a:lnSpc>
                <a:spcPts val="4000"/>
              </a:lnSpc>
              <a:buFont typeface="Arial" panose="020B0604020202020204" pitchFamily="34" charset="0"/>
              <a:buChar char="•"/>
            </a:pPr>
            <a:r>
              <a:rPr lang="en-US" sz="2000" dirty="0">
                <a:solidFill>
                  <a:srgbClr val="9BBB59">
                    <a:lumMod val="50000"/>
                  </a:srgbClr>
                </a:solidFill>
              </a:rPr>
              <a:t>Technical Guide No. 1 Governing land for women and men</a:t>
            </a:r>
          </a:p>
          <a:p>
            <a:pPr marL="971550" lvl="1" indent="-457200">
              <a:lnSpc>
                <a:spcPts val="4000"/>
              </a:lnSpc>
              <a:buFont typeface="Arial" panose="020B0604020202020204" pitchFamily="34" charset="0"/>
              <a:buChar char="•"/>
            </a:pPr>
            <a:r>
              <a:rPr lang="en-US" sz="2000" dirty="0">
                <a:solidFill>
                  <a:srgbClr val="9BBB59">
                    <a:lumMod val="50000"/>
                  </a:srgbClr>
                </a:solidFill>
              </a:rPr>
              <a:t>Technical Guide No. 7 Responsible governance of tenure: a technical guide for investors</a:t>
            </a:r>
          </a:p>
          <a:p>
            <a:pPr marL="514350" indent="-457200">
              <a:lnSpc>
                <a:spcPts val="4000"/>
              </a:lnSpc>
              <a:buFont typeface="Wingdings" panose="05000000000000000000" pitchFamily="2" charset="2"/>
              <a:buChar char="Ø"/>
            </a:pPr>
            <a:r>
              <a:rPr lang="en-US" sz="2600" dirty="0">
                <a:solidFill>
                  <a:srgbClr val="9BBB59">
                    <a:lumMod val="50000"/>
                  </a:srgbClr>
                </a:solidFill>
              </a:rPr>
              <a:t>Responsible Investments in Property and Land</a:t>
            </a:r>
          </a:p>
          <a:p>
            <a:pPr marL="914400" lvl="1" indent="-457200">
              <a:lnSpc>
                <a:spcPts val="4000"/>
              </a:lnSpc>
              <a:buFont typeface="Arial" panose="020B0604020202020204" pitchFamily="34" charset="0"/>
              <a:buChar char="•"/>
            </a:pPr>
            <a:r>
              <a:rPr lang="en-US" sz="2000" dirty="0">
                <a:solidFill>
                  <a:srgbClr val="9BBB59">
                    <a:lumMod val="50000"/>
                  </a:srgbClr>
                </a:solidFill>
              </a:rPr>
              <a:t>Guidebooks, thematic primers, links to external resources</a:t>
            </a:r>
          </a:p>
        </p:txBody>
      </p:sp>
    </p:spTree>
    <p:extLst>
      <p:ext uri="{BB962C8B-B14F-4D97-AF65-F5344CB8AC3E}">
        <p14:creationId xmlns:p14="http://schemas.microsoft.com/office/powerpoint/2010/main" val="12101940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prstClr val="white"/>
                </a:solidFill>
              </a:rPr>
              <a:t>Other Resources</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5" y="0"/>
            <a:ext cx="1199493" cy="1199493"/>
          </a:xfrm>
          <a:prstGeom prst="rect">
            <a:avLst/>
          </a:prstGeom>
        </p:spPr>
      </p:pic>
      <p:sp>
        <p:nvSpPr>
          <p:cNvPr id="2" name="TextBox 1"/>
          <p:cNvSpPr txBox="1"/>
          <p:nvPr/>
        </p:nvSpPr>
        <p:spPr>
          <a:xfrm>
            <a:off x="318340" y="1429041"/>
            <a:ext cx="8237490" cy="2657138"/>
          </a:xfrm>
          <a:prstGeom prst="rect">
            <a:avLst/>
          </a:prstGeom>
          <a:noFill/>
        </p:spPr>
        <p:txBody>
          <a:bodyPr wrap="square" rtlCol="0">
            <a:spAutoFit/>
          </a:bodyPr>
          <a:lstStyle/>
          <a:p>
            <a:pPr marL="514350" indent="-457200">
              <a:lnSpc>
                <a:spcPts val="4000"/>
              </a:lnSpc>
              <a:buFont typeface="Wingdings" panose="05000000000000000000" pitchFamily="2" charset="2"/>
              <a:buChar char="Ø"/>
            </a:pPr>
            <a:r>
              <a:rPr lang="en-US" sz="2600" dirty="0">
                <a:solidFill>
                  <a:srgbClr val="9BBB59">
                    <a:lumMod val="50000"/>
                  </a:srgbClr>
                </a:solidFill>
              </a:rPr>
              <a:t>USAID Operational Guidelines for Responsible Land-Based Investment</a:t>
            </a:r>
          </a:p>
          <a:p>
            <a:pPr marL="514350" indent="-457200">
              <a:lnSpc>
                <a:spcPts val="4000"/>
              </a:lnSpc>
              <a:buFont typeface="Wingdings" panose="05000000000000000000" pitchFamily="2" charset="2"/>
              <a:buChar char="Ø"/>
            </a:pPr>
            <a:r>
              <a:rPr lang="en-US" sz="2600" dirty="0">
                <a:solidFill>
                  <a:srgbClr val="9BBB59">
                    <a:lumMod val="50000"/>
                  </a:srgbClr>
                </a:solidFill>
              </a:rPr>
              <a:t>New Alliance for Food Security and Nutrition’s Analytical Framework for Responsible Land-Based Investments in African Agriculture</a:t>
            </a:r>
          </a:p>
        </p:txBody>
      </p:sp>
    </p:spTree>
    <p:extLst>
      <p:ext uri="{BB962C8B-B14F-4D97-AF65-F5344CB8AC3E}">
        <p14:creationId xmlns:p14="http://schemas.microsoft.com/office/powerpoint/2010/main" val="22407039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prstClr val="white"/>
                </a:solidFill>
              </a:rPr>
              <a:t>Other Resources</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5" y="0"/>
            <a:ext cx="1199493" cy="1199493"/>
          </a:xfrm>
          <a:prstGeom prst="rect">
            <a:avLst/>
          </a:prstGeom>
        </p:spPr>
      </p:pic>
      <p:sp>
        <p:nvSpPr>
          <p:cNvPr id="2" name="TextBox 1"/>
          <p:cNvSpPr txBox="1"/>
          <p:nvPr/>
        </p:nvSpPr>
        <p:spPr>
          <a:xfrm>
            <a:off x="318340" y="1303283"/>
            <a:ext cx="8237490" cy="5412187"/>
          </a:xfrm>
          <a:prstGeom prst="rect">
            <a:avLst/>
          </a:prstGeom>
          <a:noFill/>
        </p:spPr>
        <p:txBody>
          <a:bodyPr wrap="square" rtlCol="0">
            <a:spAutoFit/>
          </a:bodyPr>
          <a:lstStyle/>
          <a:p>
            <a:pPr marL="514350" indent="-457200">
              <a:lnSpc>
                <a:spcPts val="3800"/>
              </a:lnSpc>
              <a:buFont typeface="Wingdings" panose="05000000000000000000" pitchFamily="2" charset="2"/>
              <a:buChar char="Ø"/>
            </a:pPr>
            <a:r>
              <a:rPr lang="en-US" sz="2600" dirty="0">
                <a:solidFill>
                  <a:srgbClr val="9BBB59">
                    <a:lumMod val="50000"/>
                  </a:srgbClr>
                </a:solidFill>
              </a:rPr>
              <a:t>CCSI Investment in Land and Agriculture</a:t>
            </a:r>
          </a:p>
          <a:p>
            <a:pPr marL="971550" lvl="1" indent="-457200">
              <a:lnSpc>
                <a:spcPts val="3800"/>
              </a:lnSpc>
              <a:buFont typeface="Arial" panose="020B0604020202020204" pitchFamily="34" charset="0"/>
              <a:buChar char="•"/>
            </a:pPr>
            <a:r>
              <a:rPr lang="en-US" sz="2600" dirty="0">
                <a:solidFill>
                  <a:srgbClr val="9BBB59">
                    <a:lumMod val="50000"/>
                  </a:srgbClr>
                </a:solidFill>
              </a:rPr>
              <a:t>Negotiation Support to Resource Rich, Low-, and Middle-Income Countries </a:t>
            </a:r>
            <a:r>
              <a:rPr lang="en-US" sz="2600" dirty="0">
                <a:solidFill>
                  <a:srgbClr val="9BBB59">
                    <a:lumMod val="50000"/>
                  </a:srgbClr>
                </a:solidFill>
                <a:hlinkClick r:id="rId4"/>
              </a:rPr>
              <a:t>http://ccsi.columbia.edu/work/projects/7195-2/</a:t>
            </a:r>
            <a:endParaRPr lang="en-US" sz="2600" dirty="0">
              <a:solidFill>
                <a:srgbClr val="9BBB59">
                  <a:lumMod val="50000"/>
                </a:srgbClr>
              </a:solidFill>
            </a:endParaRPr>
          </a:p>
          <a:p>
            <a:pPr marL="971550" lvl="1" indent="-457200">
              <a:lnSpc>
                <a:spcPts val="3800"/>
              </a:lnSpc>
              <a:buFont typeface="Arial" panose="020B0604020202020204" pitchFamily="34" charset="0"/>
              <a:buChar char="•"/>
            </a:pPr>
            <a:r>
              <a:rPr lang="en-US" sz="2600" dirty="0">
                <a:solidFill>
                  <a:srgbClr val="9BBB59">
                    <a:lumMod val="50000"/>
                  </a:srgbClr>
                </a:solidFill>
              </a:rPr>
              <a:t>Support for Host Country Governments in the Planning, Preparation for, Negotiation, Implementation, and Monitoring of Large-Scale Investment </a:t>
            </a:r>
            <a:r>
              <a:rPr lang="en-US" sz="2600" dirty="0">
                <a:solidFill>
                  <a:srgbClr val="9BBB59">
                    <a:lumMod val="50000"/>
                  </a:srgbClr>
                </a:solidFill>
                <a:hlinkClick r:id="rId5"/>
              </a:rPr>
              <a:t>http://ccsi.columbia.edu/work/projects/support-for-governments-in-the-negotiation-of-large-scale-investments/</a:t>
            </a:r>
            <a:r>
              <a:rPr lang="en-US" sz="2600" dirty="0">
                <a:solidFill>
                  <a:srgbClr val="9BBB59">
                    <a:lumMod val="50000"/>
                  </a:srgbClr>
                </a:solidFill>
              </a:rPr>
              <a:t>  </a:t>
            </a:r>
          </a:p>
        </p:txBody>
      </p:sp>
    </p:spTree>
    <p:extLst>
      <p:ext uri="{BB962C8B-B14F-4D97-AF65-F5344CB8AC3E}">
        <p14:creationId xmlns:p14="http://schemas.microsoft.com/office/powerpoint/2010/main" val="35936264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7429CAFA27D21469092699C57AB4341" ma:contentTypeVersion="21" ma:contentTypeDescription="Create a new document." ma:contentTypeScope="" ma:versionID="05d15642fddde1b3dd3034ae38891a6d">
  <xsd:schema xmlns:xsd="http://www.w3.org/2001/XMLSchema" xmlns:xs="http://www.w3.org/2001/XMLSchema" xmlns:p="http://schemas.microsoft.com/office/2006/metadata/properties" xmlns:ns2="d3a19647-ad9f-4df9-92fa-1b5c34159c54" xmlns:ns3="25212cfc-6dfb-483f-bbbd-1225bd4f4753" xmlns:ns4="c9f00210-8fdd-4343-a9cf-db3f3bd7f791" targetNamespace="http://schemas.microsoft.com/office/2006/metadata/properties" ma:root="true" ma:fieldsID="540bf0ab487ff47a16be5e528eac49b2" ns2:_="" ns3:_="" ns4:_="">
    <xsd:import namespace="d3a19647-ad9f-4df9-92fa-1b5c34159c54"/>
    <xsd:import namespace="25212cfc-6dfb-483f-bbbd-1225bd4f4753"/>
    <xsd:import namespace="c9f00210-8fdd-4343-a9cf-db3f3bd7f79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jb69ee2a8c06405fa55c88003a71f933" minOccurs="0"/>
                <xsd:element ref="ns3:TaxCatchAll" minOccurs="0"/>
                <xsd:element ref="ns3:l8b23dbf98c54d24859383a1d48973a9" minOccurs="0"/>
                <xsd:element ref="ns3:mc8616cce3a34b8fb98620b0b4897bd8" minOccurs="0"/>
                <xsd:element ref="ns3:eeb73b7181944baca2aebc5bd796ba42"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a19647-ad9f-4df9-92fa-1b5c34159c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5212cfc-6dfb-483f-bbbd-1225bd4f4753" elementFormDefault="qualified">
    <xsd:import namespace="http://schemas.microsoft.com/office/2006/documentManagement/types"/>
    <xsd:import namespace="http://schemas.microsoft.com/office/infopath/2007/PartnerControls"/>
    <xsd:element name="jb69ee2a8c06405fa55c88003a71f933" ma:index="19" nillable="true" ma:taxonomy="true" ma:internalName="jb69ee2a8c06405fa55c88003a71f933" ma:taxonomyFieldName="Countries" ma:displayName="Countries" ma:default="" ma:fieldId="{3b69ee2a-8c06-405f-a55c-88003a71f933}" ma:taxonomyMulti="true" ma:sspId="d43a12fb-fd65-4589-aa3e-839fdbaad78c" ma:termSetId="84a7e2bd-1d1e-41d2-bf1d-188669d56fae" ma:anchorId="00000000-0000-0000-0000-000000000000" ma:open="false" ma:isKeyword="false">
      <xsd:complexType>
        <xsd:sequence>
          <xsd:element ref="pc:Terms" minOccurs="0" maxOccurs="1"/>
        </xsd:sequence>
      </xsd:complexType>
    </xsd:element>
    <xsd:element name="TaxCatchAll" ma:index="20" nillable="true" ma:displayName="Taxonomy Catch All Column" ma:hidden="true" ma:list="{359cacf7-7b04-4e86-94cb-a5d07b736794}" ma:internalName="TaxCatchAll" ma:showField="CatchAllData" ma:web="c9f00210-8fdd-4343-a9cf-db3f3bd7f791">
      <xsd:complexType>
        <xsd:complexContent>
          <xsd:extension base="dms:MultiChoiceLookup">
            <xsd:sequence>
              <xsd:element name="Value" type="dms:Lookup" maxOccurs="unbounded" minOccurs="0" nillable="true"/>
            </xsd:sequence>
          </xsd:extension>
        </xsd:complexContent>
      </xsd:complexType>
    </xsd:element>
    <xsd:element name="l8b23dbf98c54d24859383a1d48973a9" ma:index="22" nillable="true" ma:taxonomy="true" ma:internalName="l8b23dbf98c54d24859383a1d48973a9" ma:taxonomyFieldName="Document_x0020_Language" ma:displayName="Document Language" ma:default="" ma:fieldId="{58b23dbf-98c5-4d24-8593-83a1d48973a9}" ma:taxonomyMulti="true" ma:sspId="d43a12fb-fd65-4589-aa3e-839fdbaad78c" ma:termSetId="d3af30cc-1ca1-4b0e-be10-4dc9672c2afb" ma:anchorId="00000000-0000-0000-0000-000000000000" ma:open="false" ma:isKeyword="false">
      <xsd:complexType>
        <xsd:sequence>
          <xsd:element ref="pc:Terms" minOccurs="0" maxOccurs="1"/>
        </xsd:sequence>
      </xsd:complexType>
    </xsd:element>
    <xsd:element name="mc8616cce3a34b8fb98620b0b4897bd8" ma:index="24" nillable="true" ma:taxonomy="true" ma:internalName="mc8616cce3a34b8fb98620b0b4897bd8" ma:taxonomyFieldName="Document_x0020_Type1" ma:displayName="Document Type" ma:default="" ma:fieldId="{6c8616cc-e3a3-4b8f-b986-20b0b4897bd8}" ma:taxonomyMulti="true" ma:sspId="d43a12fb-fd65-4589-aa3e-839fdbaad78c" ma:termSetId="53ad8d19-919b-4fc7-b817-8c437687c474" ma:anchorId="00000000-0000-0000-0000-000000000000" ma:open="false" ma:isKeyword="false">
      <xsd:complexType>
        <xsd:sequence>
          <xsd:element ref="pc:Terms" minOccurs="0" maxOccurs="1"/>
        </xsd:sequence>
      </xsd:complexType>
    </xsd:element>
    <xsd:element name="eeb73b7181944baca2aebc5bd796ba42" ma:index="26" nillable="true" ma:taxonomy="true" ma:internalName="eeb73b7181944baca2aebc5bd796ba42" ma:taxonomyFieldName="Programs" ma:displayName="Programs" ma:default="" ma:fieldId="{eeb73b71-8194-4bac-a2ae-bc5bd796ba42}" ma:taxonomyMulti="true" ma:sspId="d43a12fb-fd65-4589-aa3e-839fdbaad78c" ma:termSetId="4bf42a54-1d5c-4553-98dc-5ab9a0c8a45d"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9f00210-8fdd-4343-a9cf-db3f3bd7f791" elementFormDefault="qualified">
    <xsd:import namespace="http://schemas.microsoft.com/office/2006/documentManagement/types"/>
    <xsd:import namespace="http://schemas.microsoft.com/office/infopath/2007/PartnerControls"/>
    <xsd:element name="SharedWithUsers" ma:index="2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jb69ee2a8c06405fa55c88003a71f933 xmlns="25212cfc-6dfb-483f-bbbd-1225bd4f4753">
      <Terms xmlns="http://schemas.microsoft.com/office/infopath/2007/PartnerControls"/>
    </jb69ee2a8c06405fa55c88003a71f933>
    <eeb73b7181944baca2aebc5bd796ba42 xmlns="25212cfc-6dfb-483f-bbbd-1225bd4f4753">
      <Terms xmlns="http://schemas.microsoft.com/office/infopath/2007/PartnerControls"/>
    </eeb73b7181944baca2aebc5bd796ba42>
    <l8b23dbf98c54d24859383a1d48973a9 xmlns="25212cfc-6dfb-483f-bbbd-1225bd4f4753">
      <Terms xmlns="http://schemas.microsoft.com/office/infopath/2007/PartnerControls"/>
    </l8b23dbf98c54d24859383a1d48973a9>
    <TaxCatchAll xmlns="25212cfc-6dfb-483f-bbbd-1225bd4f4753" xsi:nil="true"/>
    <mc8616cce3a34b8fb98620b0b4897bd8 xmlns="25212cfc-6dfb-483f-bbbd-1225bd4f4753">
      <Terms xmlns="http://schemas.microsoft.com/office/infopath/2007/PartnerControls"/>
    </mc8616cce3a34b8fb98620b0b4897bd8>
  </documentManagement>
</p:properties>
</file>

<file path=customXml/itemProps1.xml><?xml version="1.0" encoding="utf-8"?>
<ds:datastoreItem xmlns:ds="http://schemas.openxmlformats.org/officeDocument/2006/customXml" ds:itemID="{B4199C62-22F4-46CC-BC10-67EB21CAA8C7}"/>
</file>

<file path=customXml/itemProps2.xml><?xml version="1.0" encoding="utf-8"?>
<ds:datastoreItem xmlns:ds="http://schemas.openxmlformats.org/officeDocument/2006/customXml" ds:itemID="{66D89698-5255-4CE9-8CD9-9A52B83BD2A1}"/>
</file>

<file path=customXml/itemProps3.xml><?xml version="1.0" encoding="utf-8"?>
<ds:datastoreItem xmlns:ds="http://schemas.openxmlformats.org/officeDocument/2006/customXml" ds:itemID="{7F3B1FD8-2E8C-4E47-ADB0-CD3A01E7F8E2}"/>
</file>

<file path=docProps/app.xml><?xml version="1.0" encoding="utf-8"?>
<Properties xmlns="http://schemas.openxmlformats.org/officeDocument/2006/extended-properties" xmlns:vt="http://schemas.openxmlformats.org/officeDocument/2006/docPropsVTypes">
  <TotalTime>87587</TotalTime>
  <Words>8536</Words>
  <Application>Microsoft Office PowerPoint</Application>
  <PresentationFormat>On-screen Show (4:3)</PresentationFormat>
  <Paragraphs>729</Paragraphs>
  <Slides>38</Slides>
  <Notes>38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Arial</vt:lpstr>
      <vt:lpstr>Calibri</vt:lpstr>
      <vt:lpstr>Gotham</vt:lpstr>
      <vt:lpstr>Gotham HTF Book</vt:lpstr>
      <vt:lpstr>Minion Pro Cond</vt:lpstr>
      <vt:lpstr>Myriad Pro</vt:lpstr>
      <vt:lpstr>Times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Megan Olson</dc:creator>
  <cp:lastModifiedBy>Michael Harvey</cp:lastModifiedBy>
  <cp:revision>252</cp:revision>
  <dcterms:created xsi:type="dcterms:W3CDTF">2017-09-13T17:13:24Z</dcterms:created>
  <dcterms:modified xsi:type="dcterms:W3CDTF">2018-06-07T23:36:49Z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0x01010067429CAFA27D21469092699C57AB4341</vt:lpwstr>
  </property>
</Properties>
</file>